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Comforta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mforta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ers.mq.edu.au/en/publications/are-managers-of-large-firms-accountable-to-stakeholders-for-the-f" TargetMode="External"/><Relationship Id="rId3" Type="http://schemas.openxmlformats.org/officeDocument/2006/relationships/hyperlink" Target="https://www.sciencedirect.com/science/article/pii/S0301479715302620" TargetMode="External"/><Relationship Id="rId4" Type="http://schemas.openxmlformats.org/officeDocument/2006/relationships/hyperlink" Target="https://www.emerald.com/insight/content/doi/10.1108/SAMPJ-08-2021-0316/full/html#sec001" TargetMode="External"/><Relationship Id="rId5" Type="http://schemas.openxmlformats.org/officeDocument/2006/relationships/hyperlink" Target="https://www.sciencedirect.com/science/article/pii/S0301479715302620" TargetMode="External"/><Relationship Id="rId6" Type="http://schemas.openxmlformats.org/officeDocument/2006/relationships/hyperlink" Target="https://indicators.report/goals/goal-1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titudebusinessconsulting.com.au/why-empathy-matters-to-innovati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d7c7fa29c5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 name="Google Shape;54;g1d7c7fa29c5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6681eb48f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6681eb48f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c318c9a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c318c9a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t>2011 = </a:t>
            </a:r>
            <a:r>
              <a:rPr lang="en-GB" u="sng">
                <a:solidFill>
                  <a:schemeClr val="hlink"/>
                </a:solidFill>
                <a:hlinkClick r:id="rId2"/>
              </a:rPr>
              <a:t>https://researchers.mq.edu.au/en/publications/are-managers-of-large-firms-accountable-to-stakeholders-for-the-f</a:t>
            </a:r>
            <a:endParaRPr/>
          </a:p>
          <a:p>
            <a:pPr indent="0" lvl="0" marL="0" rtl="0" algn="l">
              <a:lnSpc>
                <a:spcPct val="150000"/>
              </a:lnSpc>
              <a:spcBef>
                <a:spcPts val="0"/>
              </a:spcBef>
              <a:spcAft>
                <a:spcPts val="0"/>
              </a:spcAft>
              <a:buClr>
                <a:schemeClr val="dk1"/>
              </a:buClr>
              <a:buSzPts val="1100"/>
              <a:buFont typeface="Arial"/>
              <a:buNone/>
            </a:pPr>
            <a:r>
              <a:rPr lang="en-GB"/>
              <a:t>2018 = </a:t>
            </a:r>
            <a:r>
              <a:rPr lang="en-GB" u="sng">
                <a:solidFill>
                  <a:schemeClr val="hlink"/>
                </a:solidFill>
                <a:hlinkClick r:id="rId3"/>
              </a:rPr>
              <a:t>https://www.sciencedirect.com/science/article/pii/S0301479715302620</a:t>
            </a:r>
            <a:endParaRPr/>
          </a:p>
          <a:p>
            <a:pPr indent="0" lvl="0" marL="0" rtl="0" algn="l">
              <a:lnSpc>
                <a:spcPct val="150000"/>
              </a:lnSpc>
              <a:spcBef>
                <a:spcPts val="0"/>
              </a:spcBef>
              <a:spcAft>
                <a:spcPts val="0"/>
              </a:spcAft>
              <a:buClr>
                <a:schemeClr val="dk1"/>
              </a:buClr>
              <a:buSzPts val="1100"/>
              <a:buFont typeface="Arial"/>
              <a:buNone/>
            </a:pPr>
            <a:r>
              <a:t/>
            </a:r>
            <a:endParaRPr/>
          </a:p>
          <a:p>
            <a:pPr indent="0" lvl="0" marL="0" rtl="0" algn="l">
              <a:lnSpc>
                <a:spcPct val="150000"/>
              </a:lnSpc>
              <a:spcBef>
                <a:spcPts val="0"/>
              </a:spcBef>
              <a:spcAft>
                <a:spcPts val="0"/>
              </a:spcAft>
              <a:buClr>
                <a:schemeClr val="dk1"/>
              </a:buClr>
              <a:buSzPts val="1100"/>
              <a:buFont typeface="Arial"/>
              <a:buNone/>
            </a:pPr>
            <a:r>
              <a:t/>
            </a:r>
            <a:endParaRPr/>
          </a:p>
          <a:p>
            <a:pPr indent="0" lvl="0" marL="0" rtl="0" algn="l">
              <a:lnSpc>
                <a:spcPct val="150000"/>
              </a:lnSpc>
              <a:spcBef>
                <a:spcPts val="0"/>
              </a:spcBef>
              <a:spcAft>
                <a:spcPts val="0"/>
              </a:spcAft>
              <a:buClr>
                <a:schemeClr val="dk1"/>
              </a:buClr>
              <a:buSzPts val="1100"/>
              <a:buFont typeface="Arial"/>
              <a:buNone/>
            </a:pPr>
            <a:r>
              <a:rPr b="1" lang="en-GB" sz="1000" u="sng">
                <a:solidFill>
                  <a:srgbClr val="1155CC"/>
                </a:solidFill>
                <a:hlinkClick r:id="rId4">
                  <a:extLst>
                    <a:ext uri="{A12FA001-AC4F-418D-AE19-62706E023703}">
                      <ahyp:hlinkClr val="tx"/>
                    </a:ext>
                  </a:extLst>
                </a:hlinkClick>
              </a:rPr>
              <a:t>A framework for sustainability reporting</a:t>
            </a:r>
            <a:r>
              <a:rPr lang="en-GB" sz="1000">
                <a:solidFill>
                  <a:schemeClr val="dk1"/>
                </a:solidFill>
              </a:rPr>
              <a:t> - (</a:t>
            </a:r>
            <a:r>
              <a:rPr i="1" lang="en-GB" sz="1000">
                <a:solidFill>
                  <a:schemeClr val="dk1"/>
                </a:solidFill>
              </a:rPr>
              <a:t>Published in the emerald, 2022</a:t>
            </a:r>
            <a:r>
              <a:rPr lang="en-GB"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highlight>
                  <a:srgbClr val="FFF2CC"/>
                </a:highlight>
              </a:rPr>
              <a:t>"Best practice is to use principle-based reporting with the 17 UN SDGs as goal posts."</a:t>
            </a:r>
            <a:endParaRPr sz="1000">
              <a:solidFill>
                <a:schemeClr val="dk1"/>
              </a:solidFill>
              <a:highlight>
                <a:srgbClr val="FFF2CC"/>
              </a:highlight>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highlight>
                <a:srgbClr val="FFF2CC"/>
              </a:highlight>
            </a:endParaRPr>
          </a:p>
          <a:p>
            <a:pPr indent="0" lvl="0" marL="0" rtl="0" algn="l">
              <a:lnSpc>
                <a:spcPct val="150000"/>
              </a:lnSpc>
              <a:spcBef>
                <a:spcPts val="0"/>
              </a:spcBef>
              <a:spcAft>
                <a:spcPts val="0"/>
              </a:spcAft>
              <a:buClr>
                <a:schemeClr val="dk1"/>
              </a:buClr>
              <a:buSzPts val="1100"/>
              <a:buFont typeface="Arial"/>
              <a:buNone/>
            </a:pPr>
            <a:r>
              <a:rPr b="1" lang="en-GB" sz="1000" u="sng">
                <a:solidFill>
                  <a:srgbClr val="1155CC"/>
                </a:solidFill>
                <a:hlinkClick r:id="rId5">
                  <a:extLst>
                    <a:ext uri="{A12FA001-AC4F-418D-AE19-62706E023703}">
                      <ahyp:hlinkClr val="tx"/>
                    </a:ext>
                  </a:extLst>
                </a:hlinkClick>
              </a:rPr>
              <a:t>A review of corporate sustainability reporting tools (SRTs)</a:t>
            </a:r>
            <a:r>
              <a:rPr lang="en-GB" sz="1000">
                <a:solidFill>
                  <a:schemeClr val="dk1"/>
                </a:solidFill>
              </a:rPr>
              <a:t> - </a:t>
            </a:r>
            <a:r>
              <a:rPr i="1" lang="en-GB" sz="1000">
                <a:solidFill>
                  <a:schemeClr val="dk1"/>
                </a:solidFill>
              </a:rPr>
              <a:t>(Published in ScienceDirect, 2015)</a:t>
            </a:r>
            <a:endParaRPr i="1"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highlight>
                  <a:srgbClr val="FFF2CC"/>
                </a:highlight>
              </a:rPr>
              <a:t>Some sustainability reporting tools lack standardisation which makes comparability difficult.</a:t>
            </a:r>
            <a:endParaRPr i="1"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Could start by first highlighting the importance of testing something like. "We learned that customer testing is upholding human-centered design "(If time allows)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identified banksia award entrants as our customers </a:t>
            </a:r>
            <a:r>
              <a:rPr lang="en-GB">
                <a:solidFill>
                  <a:srgbClr val="B7B7B7"/>
                </a:solidFill>
              </a:rPr>
              <a:t>since …</a:t>
            </a:r>
            <a:endParaRPr>
              <a:solidFill>
                <a:srgbClr val="B7B7B7"/>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POSITIVE</a:t>
            </a:r>
            <a:endParaRPr/>
          </a:p>
          <a:p>
            <a:pPr indent="0" lvl="0" marL="0" rtl="0" algn="l">
              <a:spcBef>
                <a:spcPts val="0"/>
              </a:spcBef>
              <a:spcAft>
                <a:spcPts val="0"/>
              </a:spcAft>
              <a:buNone/>
            </a:pPr>
            <a:r>
              <a:rPr lang="en-GB"/>
              <a:t>All customers provided positive feedback on our prototype and recognised its importance in understanding the SDGs.</a:t>
            </a:r>
            <a:endParaRPr/>
          </a:p>
          <a:p>
            <a:pPr indent="0" lvl="0" marL="0" rtl="0" algn="l">
              <a:spcBef>
                <a:spcPts val="0"/>
              </a:spcBef>
              <a:spcAft>
                <a:spcPts val="0"/>
              </a:spcAft>
              <a:buNone/>
            </a:pPr>
            <a:r>
              <a:rPr lang="en-GB"/>
              <a:t>This was beneficial as it validated our idea and gave us confidence moving forward.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NEGATIVE</a:t>
            </a:r>
            <a:endParaRPr/>
          </a:p>
          <a:p>
            <a:pPr indent="0" lvl="0" marL="0" rtl="0" algn="l">
              <a:spcBef>
                <a:spcPts val="0"/>
              </a:spcBef>
              <a:spcAft>
                <a:spcPts val="0"/>
              </a:spcAft>
              <a:buNone/>
            </a:pPr>
            <a:r>
              <a:rPr lang="en-GB"/>
              <a:t>Customer also provided some suggestions on how we could improve our prototype.</a:t>
            </a:r>
            <a:endParaRPr/>
          </a:p>
          <a:p>
            <a:pPr indent="0" lvl="0" marL="0" rtl="0" algn="l">
              <a:spcBef>
                <a:spcPts val="0"/>
              </a:spcBef>
              <a:spcAft>
                <a:spcPts val="0"/>
              </a:spcAft>
              <a:buNone/>
            </a:pPr>
            <a:r>
              <a:rPr lang="en-GB"/>
              <a:t>One customer recommended that we explore the APCO reporting scheme as a model of how we can </a:t>
            </a:r>
            <a:r>
              <a:rPr lang="en-GB"/>
              <a:t>communicate</a:t>
            </a:r>
            <a:r>
              <a:rPr lang="en-GB"/>
              <a:t> and represent progress.</a:t>
            </a:r>
            <a:endParaRPr/>
          </a:p>
          <a:p>
            <a:pPr indent="0" lvl="0" marL="0" rtl="0" algn="l">
              <a:spcBef>
                <a:spcPts val="0"/>
              </a:spcBef>
              <a:spcAft>
                <a:spcPts val="0"/>
              </a:spcAft>
              <a:buNone/>
            </a:pPr>
            <a:r>
              <a:rPr lang="en-GB"/>
              <a:t>Another customer suggested that we look into the specific targets and </a:t>
            </a:r>
            <a:r>
              <a:rPr lang="en-GB"/>
              <a:t>indicators</a:t>
            </a:r>
            <a:r>
              <a:rPr lang="en-GB"/>
              <a:t> developed by the United Nations for each SDG to improve the explainer document. </a:t>
            </a:r>
            <a:r>
              <a:rPr lang="en-GB" u="sng">
                <a:solidFill>
                  <a:schemeClr val="hlink"/>
                </a:solidFill>
                <a:hlinkClick r:id="rId6"/>
              </a:rPr>
              <a:t>https://indicators.report/goals/goal-17/</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bca79c4c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bca79c4c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6681eb48f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6681eb48f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81cfdc5e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81cfdc5e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81cfdc5e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81cfdc5e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400">
                <a:solidFill>
                  <a:srgbClr val="FFFFFF"/>
                </a:solidFill>
                <a:highlight>
                  <a:srgbClr val="212121"/>
                </a:highlight>
              </a:rPr>
              <a:t>State Government of Victoria (n.d.). Human-centred design playbook.</a:t>
            </a:r>
            <a:endParaRPr sz="1400">
              <a:solidFill>
                <a:srgbClr val="FFFFFF"/>
              </a:solidFill>
              <a:highlight>
                <a:srgbClr val="212121"/>
              </a:highlight>
            </a:endParaRPr>
          </a:p>
          <a:p>
            <a:pPr indent="0" lvl="0" marL="0" rtl="0" algn="l">
              <a:lnSpc>
                <a:spcPct val="115000"/>
              </a:lnSpc>
              <a:spcBef>
                <a:spcPts val="1200"/>
              </a:spcBef>
              <a:spcAft>
                <a:spcPts val="0"/>
              </a:spcAft>
              <a:buClr>
                <a:schemeClr val="dk1"/>
              </a:buClr>
              <a:buSzPts val="1100"/>
              <a:buFont typeface="Arial"/>
              <a:buNone/>
            </a:pPr>
            <a:r>
              <a:rPr lang="en-GB" sz="1400">
                <a:solidFill>
                  <a:srgbClr val="4DD0E1"/>
                </a:solidFill>
                <a:highlight>
                  <a:srgbClr val="212121"/>
                </a:highlight>
              </a:rPr>
              <a:t>https://www.vic.gov.au/introduction-human-centred-design</a:t>
            </a:r>
            <a:endParaRPr sz="1400">
              <a:solidFill>
                <a:srgbClr val="4DD0E1"/>
              </a:solidFill>
              <a:highlight>
                <a:srgbClr val="212121"/>
              </a:highlight>
            </a:endParaRPr>
          </a:p>
          <a:p>
            <a:pPr indent="0" lvl="0" marL="0" rtl="0" algn="l">
              <a:lnSpc>
                <a:spcPct val="115000"/>
              </a:lnSpc>
              <a:spcBef>
                <a:spcPts val="1200"/>
              </a:spcBef>
              <a:spcAft>
                <a:spcPts val="0"/>
              </a:spcAft>
              <a:buNone/>
            </a:pPr>
            <a:r>
              <a:t/>
            </a:r>
            <a:endParaRPr sz="1400">
              <a:solidFill>
                <a:srgbClr val="FFFFFF"/>
              </a:solidFill>
              <a:highlight>
                <a:srgbClr val="212121"/>
              </a:highlight>
            </a:endParaRPr>
          </a:p>
          <a:p>
            <a:pPr indent="0" lvl="0" marL="0" rtl="0" algn="l">
              <a:lnSpc>
                <a:spcPct val="115000"/>
              </a:lnSpc>
              <a:spcBef>
                <a:spcPts val="1200"/>
              </a:spcBef>
              <a:spcAft>
                <a:spcPts val="0"/>
              </a:spcAft>
              <a:buClr>
                <a:schemeClr val="dk1"/>
              </a:buClr>
              <a:buSzPts val="1100"/>
              <a:buFont typeface="Arial"/>
              <a:buNone/>
            </a:pPr>
            <a:r>
              <a:rPr lang="en-GB" u="sng">
                <a:solidFill>
                  <a:schemeClr val="hlink"/>
                </a:solidFill>
                <a:hlinkClick r:id="rId2"/>
              </a:rPr>
              <a:t>https://fortitudebusinessconsulting.com.au/why-empathy-matters-to-innovation/</a:t>
            </a:r>
            <a:endParaRPr sz="1400">
              <a:solidFill>
                <a:srgbClr val="FFFFFF"/>
              </a:solidFill>
              <a:highlight>
                <a:srgbClr val="212121"/>
              </a:highlight>
            </a:endParaRPr>
          </a:p>
          <a:p>
            <a:pPr indent="0" lvl="0" marL="0" rtl="0" algn="l">
              <a:lnSpc>
                <a:spcPct val="115000"/>
              </a:lnSpc>
              <a:spcBef>
                <a:spcPts val="1200"/>
              </a:spcBef>
              <a:spcAft>
                <a:spcPts val="1200"/>
              </a:spcAft>
              <a:buNone/>
            </a:pPr>
            <a:r>
              <a:t/>
            </a:r>
            <a:endParaRPr b="1" sz="1250">
              <a:solidFill>
                <a:schemeClr val="dk1"/>
              </a:solidFill>
              <a:latin typeface="Comfortaa"/>
              <a:ea typeface="Comfortaa"/>
              <a:cs typeface="Comfortaa"/>
              <a:sym typeface="Comforta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b197c54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fb197c54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an SME.</a:t>
            </a:r>
            <a:endParaRPr/>
          </a:p>
          <a:p>
            <a:pPr indent="0" lvl="0" marL="0" rtl="0" algn="l">
              <a:spcBef>
                <a:spcPts val="0"/>
              </a:spcBef>
              <a:spcAft>
                <a:spcPts val="0"/>
              </a:spcAft>
              <a:buNone/>
            </a:pPr>
            <a:r>
              <a:rPr lang="en-GB"/>
              <a:t>They apply for a </a:t>
            </a:r>
            <a:r>
              <a:rPr lang="en-GB"/>
              <a:t>banksia</a:t>
            </a:r>
            <a:r>
              <a:rPr lang="en-GB"/>
              <a:t> sustainability award.</a:t>
            </a:r>
            <a:endParaRPr/>
          </a:p>
          <a:p>
            <a:pPr indent="0" lvl="0" marL="0" rtl="0" algn="l">
              <a:spcBef>
                <a:spcPts val="0"/>
              </a:spcBef>
              <a:spcAft>
                <a:spcPts val="0"/>
              </a:spcAft>
              <a:buNone/>
            </a:pPr>
            <a:r>
              <a:rPr lang="en-GB"/>
              <a:t>They are one of the x (statistics) who don't.</a:t>
            </a:r>
            <a:endParaRPr/>
          </a:p>
          <a:p>
            <a:pPr indent="0" lvl="0" marL="0" rtl="0" algn="l">
              <a:spcBef>
                <a:spcPts val="0"/>
              </a:spcBef>
              <a:spcAft>
                <a:spcPts val="0"/>
              </a:spcAft>
              <a:buNone/>
            </a:pPr>
            <a:r>
              <a:rPr lang="en-GB"/>
              <a:t>This is the impact. They feel unmotivated, unappreciated and . </a:t>
            </a:r>
            <a:endParaRPr/>
          </a:p>
          <a:p>
            <a:pPr indent="0" lvl="0" marL="0" rtl="0" algn="l">
              <a:spcBef>
                <a:spcPts val="0"/>
              </a:spcBef>
              <a:spcAft>
                <a:spcPts val="0"/>
              </a:spcAft>
              <a:buClr>
                <a:schemeClr val="dk1"/>
              </a:buClr>
              <a:buSzPts val="1100"/>
              <a:buFont typeface="Arial"/>
              <a:buNone/>
            </a:pPr>
            <a:r>
              <a:rPr lang="en-GB" sz="1400">
                <a:solidFill>
                  <a:schemeClr val="dk1"/>
                </a:solidFill>
              </a:rPr>
              <a:t>Demotivated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Unappreciated</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Losted</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bca79c4c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bca79c4c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6681eb48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6681eb48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6681eb48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6681eb48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bca79c4c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bca79c4c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bca79c4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bca79c4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logo">
  <p:cSld name="Blank slide with logo">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08723" y="4546446"/>
            <a:ext cx="1284519" cy="546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9.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25.png"/><Relationship Id="rId5" Type="http://schemas.openxmlformats.org/officeDocument/2006/relationships/image" Target="../media/image7.jpg"/><Relationship Id="rId6" Type="http://schemas.openxmlformats.org/officeDocument/2006/relationships/image" Target="../media/image32.jpg"/><Relationship Id="rId7" Type="http://schemas.openxmlformats.org/officeDocument/2006/relationships/image" Target="../media/image28.jpg"/><Relationship Id="rId8"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nvSpPr>
        <p:spPr>
          <a:xfrm>
            <a:off x="1257293" y="859114"/>
            <a:ext cx="7886700" cy="3225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Arial Narrow"/>
              <a:buNone/>
            </a:pPr>
            <a:r>
              <a:rPr b="1" i="0" lang="en-GB" sz="3000" u="none" cap="none" strike="noStrike"/>
              <a:t>Monash Innovation Guarantee</a:t>
            </a:r>
            <a:endParaRPr b="1" i="0" sz="3000" u="none" cap="none" strike="noStrike"/>
          </a:p>
          <a:p>
            <a:pPr indent="0" lvl="0" marL="0" marR="0" rtl="0" algn="l">
              <a:lnSpc>
                <a:spcPct val="90000"/>
              </a:lnSpc>
              <a:spcBef>
                <a:spcPts val="0"/>
              </a:spcBef>
              <a:spcAft>
                <a:spcPts val="0"/>
              </a:spcAft>
              <a:buClr>
                <a:schemeClr val="dk1"/>
              </a:buClr>
              <a:buSzPts val="3000"/>
              <a:buFont typeface="Arial Narrow"/>
              <a:buNone/>
            </a:pPr>
            <a:r>
              <a:t/>
            </a:r>
            <a:endParaRPr b="1" sz="3000"/>
          </a:p>
          <a:p>
            <a:pPr indent="0" lvl="0" marL="0" marR="0" rtl="0" algn="l">
              <a:lnSpc>
                <a:spcPct val="90000"/>
              </a:lnSpc>
              <a:spcBef>
                <a:spcPts val="0"/>
              </a:spcBef>
              <a:spcAft>
                <a:spcPts val="0"/>
              </a:spcAft>
              <a:buClr>
                <a:schemeClr val="dk1"/>
              </a:buClr>
              <a:buSzPts val="3000"/>
              <a:buFont typeface="Arial Narrow"/>
              <a:buNone/>
            </a:pPr>
            <a:r>
              <a:rPr lang="en-GB" sz="3000"/>
              <a:t>Banksia Foundation</a:t>
            </a:r>
            <a:endParaRPr sz="3000"/>
          </a:p>
          <a:p>
            <a:pPr indent="0" lvl="0" marL="0" marR="0" rtl="0" algn="l">
              <a:lnSpc>
                <a:spcPct val="90000"/>
              </a:lnSpc>
              <a:spcBef>
                <a:spcPts val="0"/>
              </a:spcBef>
              <a:spcAft>
                <a:spcPts val="0"/>
              </a:spcAft>
              <a:buClr>
                <a:schemeClr val="dk1"/>
              </a:buClr>
              <a:buSzPts val="3000"/>
              <a:buFont typeface="Arial Narrow"/>
              <a:buNone/>
            </a:pPr>
            <a:r>
              <a:t/>
            </a:r>
            <a:endParaRPr b="1" sz="3000">
              <a:solidFill>
                <a:srgbClr val="C6168D"/>
              </a:solidFill>
            </a:endParaRPr>
          </a:p>
          <a:p>
            <a:pPr indent="0" lvl="0" marL="0" marR="0" rtl="0" algn="l">
              <a:lnSpc>
                <a:spcPct val="90000"/>
              </a:lnSpc>
              <a:spcBef>
                <a:spcPts val="0"/>
              </a:spcBef>
              <a:spcAft>
                <a:spcPts val="0"/>
              </a:spcAft>
              <a:buClr>
                <a:schemeClr val="dk1"/>
              </a:buClr>
              <a:buSzPts val="3000"/>
              <a:buFont typeface="Arial Narrow"/>
              <a:buNone/>
            </a:pPr>
            <a:r>
              <a:t/>
            </a:r>
            <a:endParaRPr b="1" sz="3000">
              <a:solidFill>
                <a:srgbClr val="C6168D"/>
              </a:solidFill>
            </a:endParaRPr>
          </a:p>
          <a:p>
            <a:pPr indent="0" lvl="0" marL="0" marR="0" rtl="0" algn="l">
              <a:lnSpc>
                <a:spcPct val="90000"/>
              </a:lnSpc>
              <a:spcBef>
                <a:spcPts val="0"/>
              </a:spcBef>
              <a:spcAft>
                <a:spcPts val="0"/>
              </a:spcAft>
              <a:buClr>
                <a:schemeClr val="dk1"/>
              </a:buClr>
              <a:buSzPts val="3000"/>
              <a:buFont typeface="Arial Narrow"/>
              <a:buNone/>
            </a:pPr>
            <a:r>
              <a:rPr lang="en-GB" sz="1300">
                <a:solidFill>
                  <a:schemeClr val="dk1"/>
                </a:solidFill>
              </a:rPr>
              <a:t>By Ian, Jordan, Geoffrey, Lisa, Made, Allen</a:t>
            </a:r>
            <a:endParaRPr sz="1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780496" y="180650"/>
            <a:ext cx="558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355">
                <a:solidFill>
                  <a:srgbClr val="000000"/>
                </a:solidFill>
              </a:rPr>
              <a:t>SDG Recognition of Progress </a:t>
            </a:r>
            <a:endParaRPr b="1">
              <a:solidFill>
                <a:srgbClr val="000000"/>
              </a:solidFill>
            </a:endParaRPr>
          </a:p>
        </p:txBody>
      </p:sp>
      <p:pic>
        <p:nvPicPr>
          <p:cNvPr id="196" name="Google Shape;196;p23"/>
          <p:cNvPicPr preferRelativeResize="0"/>
          <p:nvPr/>
        </p:nvPicPr>
        <p:blipFill>
          <a:blip r:embed="rId3">
            <a:alphaModFix/>
          </a:blip>
          <a:stretch>
            <a:fillRect/>
          </a:stretch>
        </p:blipFill>
        <p:spPr>
          <a:xfrm>
            <a:off x="2036375" y="860250"/>
            <a:ext cx="5071227" cy="3919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idx="1" type="body"/>
          </p:nvPr>
        </p:nvSpPr>
        <p:spPr>
          <a:xfrm>
            <a:off x="311700" y="996325"/>
            <a:ext cx="3999900" cy="84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300"/>
              <a:t>1. </a:t>
            </a:r>
            <a:r>
              <a:rPr b="1" lang="en-GB" sz="1300"/>
              <a:t>Using</a:t>
            </a:r>
            <a:r>
              <a:rPr b="1" lang="en-GB" sz="1300"/>
              <a:t> shared global language</a:t>
            </a:r>
            <a:br>
              <a:rPr lang="en-GB" sz="1300"/>
            </a:br>
            <a:r>
              <a:rPr lang="en-GB" sz="1300"/>
              <a:t>“</a:t>
            </a:r>
            <a:r>
              <a:rPr i="1" lang="en-GB" sz="1300"/>
              <a:t>Inconsistency in health reporting were due to varied language and definitions” (O'neill et. al, 2011)</a:t>
            </a:r>
            <a:endParaRPr i="1" sz="1300"/>
          </a:p>
        </p:txBody>
      </p:sp>
      <p:sp>
        <p:nvSpPr>
          <p:cNvPr id="202" name="Google Shape;202;p24"/>
          <p:cNvSpPr txBox="1"/>
          <p:nvPr>
            <p:ph type="title"/>
          </p:nvPr>
        </p:nvSpPr>
        <p:spPr>
          <a:xfrm>
            <a:off x="311700" y="29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Insight and Testing</a:t>
            </a:r>
            <a:endParaRPr b="1"/>
          </a:p>
        </p:txBody>
      </p:sp>
      <p:grpSp>
        <p:nvGrpSpPr>
          <p:cNvPr id="203" name="Google Shape;203;p24"/>
          <p:cNvGrpSpPr/>
          <p:nvPr/>
        </p:nvGrpSpPr>
        <p:grpSpPr>
          <a:xfrm>
            <a:off x="6405195" y="2414048"/>
            <a:ext cx="1936649" cy="2382045"/>
            <a:chOff x="6509520" y="2395673"/>
            <a:chExt cx="1936649" cy="2382045"/>
          </a:xfrm>
        </p:grpSpPr>
        <p:pic>
          <p:nvPicPr>
            <p:cNvPr id="204" name="Google Shape;204;p24"/>
            <p:cNvPicPr preferRelativeResize="0"/>
            <p:nvPr/>
          </p:nvPicPr>
          <p:blipFill>
            <a:blip r:embed="rId3">
              <a:alphaModFix/>
            </a:blip>
            <a:stretch>
              <a:fillRect/>
            </a:stretch>
          </p:blipFill>
          <p:spPr>
            <a:xfrm>
              <a:off x="6509534" y="3321520"/>
              <a:ext cx="1936635" cy="1456199"/>
            </a:xfrm>
            <a:prstGeom prst="rect">
              <a:avLst/>
            </a:prstGeom>
            <a:noFill/>
            <a:ln>
              <a:noFill/>
            </a:ln>
          </p:spPr>
        </p:pic>
        <p:pic>
          <p:nvPicPr>
            <p:cNvPr id="205" name="Google Shape;205;p24"/>
            <p:cNvPicPr preferRelativeResize="0"/>
            <p:nvPr/>
          </p:nvPicPr>
          <p:blipFill rotWithShape="1">
            <a:blip r:embed="rId4">
              <a:alphaModFix/>
            </a:blip>
            <a:srcRect b="22064" l="14681" r="16651" t="15376"/>
            <a:stretch/>
          </p:blipFill>
          <p:spPr>
            <a:xfrm>
              <a:off x="7530407" y="2451771"/>
              <a:ext cx="819000" cy="837732"/>
            </a:xfrm>
            <a:prstGeom prst="rect">
              <a:avLst/>
            </a:prstGeom>
            <a:noFill/>
            <a:ln>
              <a:noFill/>
            </a:ln>
          </p:spPr>
        </p:pic>
        <p:pic>
          <p:nvPicPr>
            <p:cNvPr id="206" name="Google Shape;206;p24"/>
            <p:cNvPicPr preferRelativeResize="0"/>
            <p:nvPr/>
          </p:nvPicPr>
          <p:blipFill rotWithShape="1">
            <a:blip r:embed="rId5">
              <a:alphaModFix/>
            </a:blip>
            <a:srcRect b="31140" l="26979" r="26901" t="25000"/>
            <a:stretch/>
          </p:blipFill>
          <p:spPr>
            <a:xfrm>
              <a:off x="6509520" y="2395673"/>
              <a:ext cx="904157" cy="893820"/>
            </a:xfrm>
            <a:prstGeom prst="rect">
              <a:avLst/>
            </a:prstGeom>
            <a:noFill/>
            <a:ln>
              <a:noFill/>
            </a:ln>
          </p:spPr>
        </p:pic>
      </p:grpSp>
      <p:pic>
        <p:nvPicPr>
          <p:cNvPr id="207" name="Google Shape;207;p24"/>
          <p:cNvPicPr preferRelativeResize="0"/>
          <p:nvPr/>
        </p:nvPicPr>
        <p:blipFill rotWithShape="1">
          <a:blip r:embed="rId6">
            <a:alphaModFix/>
          </a:blip>
          <a:srcRect b="17891" l="0" r="0" t="16332"/>
          <a:stretch/>
        </p:blipFill>
        <p:spPr>
          <a:xfrm>
            <a:off x="7252646" y="915750"/>
            <a:ext cx="1507252" cy="1008950"/>
          </a:xfrm>
          <a:prstGeom prst="rect">
            <a:avLst/>
          </a:prstGeom>
          <a:noFill/>
          <a:ln>
            <a:noFill/>
          </a:ln>
        </p:spPr>
      </p:pic>
      <p:pic>
        <p:nvPicPr>
          <p:cNvPr id="208" name="Google Shape;208;p24"/>
          <p:cNvPicPr preferRelativeResize="0"/>
          <p:nvPr/>
        </p:nvPicPr>
        <p:blipFill rotWithShape="1">
          <a:blip r:embed="rId7">
            <a:alphaModFix/>
          </a:blip>
          <a:srcRect b="24051" l="14588" r="15476" t="12920"/>
          <a:stretch/>
        </p:blipFill>
        <p:spPr>
          <a:xfrm>
            <a:off x="5312210" y="824287"/>
            <a:ext cx="1863845" cy="1008939"/>
          </a:xfrm>
          <a:prstGeom prst="rect">
            <a:avLst/>
          </a:prstGeom>
          <a:noFill/>
          <a:ln>
            <a:noFill/>
          </a:ln>
        </p:spPr>
      </p:pic>
      <p:pic>
        <p:nvPicPr>
          <p:cNvPr id="209" name="Google Shape;209;p24"/>
          <p:cNvPicPr preferRelativeResize="0"/>
          <p:nvPr/>
        </p:nvPicPr>
        <p:blipFill>
          <a:blip r:embed="rId8">
            <a:alphaModFix/>
          </a:blip>
          <a:stretch>
            <a:fillRect/>
          </a:stretch>
        </p:blipFill>
        <p:spPr>
          <a:xfrm>
            <a:off x="796125" y="2644867"/>
            <a:ext cx="4592025" cy="2461333"/>
          </a:xfrm>
          <a:prstGeom prst="rect">
            <a:avLst/>
          </a:prstGeom>
          <a:noFill/>
          <a:ln>
            <a:noFill/>
          </a:ln>
        </p:spPr>
      </p:pic>
      <p:pic>
        <p:nvPicPr>
          <p:cNvPr id="210" name="Google Shape;210;p24"/>
          <p:cNvPicPr preferRelativeResize="0"/>
          <p:nvPr/>
        </p:nvPicPr>
        <p:blipFill rotWithShape="1">
          <a:blip r:embed="rId9">
            <a:alphaModFix/>
          </a:blip>
          <a:srcRect b="9375" l="18496" r="18634" t="20340"/>
          <a:stretch/>
        </p:blipFill>
        <p:spPr>
          <a:xfrm>
            <a:off x="4229600" y="726987"/>
            <a:ext cx="1076550" cy="1203575"/>
          </a:xfrm>
          <a:prstGeom prst="rect">
            <a:avLst/>
          </a:prstGeom>
          <a:noFill/>
          <a:ln>
            <a:noFill/>
          </a:ln>
        </p:spPr>
      </p:pic>
      <p:sp>
        <p:nvSpPr>
          <p:cNvPr id="211" name="Google Shape;211;p24"/>
          <p:cNvSpPr txBox="1"/>
          <p:nvPr>
            <p:ph idx="1" type="body"/>
          </p:nvPr>
        </p:nvSpPr>
        <p:spPr>
          <a:xfrm>
            <a:off x="387900" y="1758325"/>
            <a:ext cx="3999900" cy="88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300"/>
              <a:t>2. </a:t>
            </a:r>
            <a:r>
              <a:rPr b="1" lang="en-GB" sz="1300"/>
              <a:t>Importance of Constructive Criticism</a:t>
            </a:r>
            <a:br>
              <a:rPr lang="en-GB" sz="1300"/>
            </a:br>
            <a:r>
              <a:rPr lang="en-GB" sz="1300"/>
              <a:t>“</a:t>
            </a:r>
            <a:r>
              <a:rPr i="1" lang="en-GB" sz="1300"/>
              <a:t>Constructive and sensitive language promotes feedback adoption” (Siew. R, 2018).</a:t>
            </a:r>
            <a:endParaRPr i="1"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6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7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6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6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7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6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What’s Next?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311700" y="33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References</a:t>
            </a:r>
            <a:endParaRPr b="1"/>
          </a:p>
        </p:txBody>
      </p:sp>
      <p:sp>
        <p:nvSpPr>
          <p:cNvPr id="222" name="Google Shape;222;p26"/>
          <p:cNvSpPr txBox="1"/>
          <p:nvPr/>
        </p:nvSpPr>
        <p:spPr>
          <a:xfrm>
            <a:off x="462750" y="906300"/>
            <a:ext cx="8218500" cy="46023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Report card 2013. (n.d.). </a:t>
            </a:r>
            <a:r>
              <a:rPr lang="en-GB" sz="900">
                <a:solidFill>
                  <a:schemeClr val="dk1"/>
                </a:solidFill>
              </a:rPr>
              <a:t>United Nations Association of Australia. (2023). Retrieved from: </a:t>
            </a:r>
            <a:r>
              <a:rPr i="1" lang="en-GB" sz="900">
                <a:solidFill>
                  <a:schemeClr val="dk1"/>
                </a:solidFill>
              </a:rPr>
              <a:t>https://www.unaa.org.au/wp-content/uploads/2015/07/Australia-and-the-UN-Report-Card-2013.pdf</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The Nation's Report Card. (n.d.). </a:t>
            </a:r>
            <a:r>
              <a:rPr lang="en-GB" sz="900">
                <a:solidFill>
                  <a:schemeClr val="dk1"/>
                </a:solidFill>
              </a:rPr>
              <a:t>The Nation's Report Card. (2023). Retrieved from: </a:t>
            </a:r>
            <a:r>
              <a:rPr i="1" lang="en-GB" sz="900">
                <a:solidFill>
                  <a:schemeClr val="dk1"/>
                </a:solidFill>
              </a:rPr>
              <a:t>https://www.nationsreportcard.gov/</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Sustainable Development Goals launch in 2016. </a:t>
            </a:r>
            <a:r>
              <a:rPr lang="en-GB" sz="900">
                <a:solidFill>
                  <a:schemeClr val="dk1"/>
                </a:solidFill>
              </a:rPr>
              <a:t>UN. (2015). the United Nations.Retrieved from: </a:t>
            </a:r>
            <a:r>
              <a:rPr i="1" lang="en-GB" sz="900">
                <a:solidFill>
                  <a:schemeClr val="dk1"/>
                </a:solidFill>
              </a:rPr>
              <a:t>https://www.un.org/sustainabledevelopment/blog/2015/12/sustainable-development-goals-kick-off-with-start-of-new-year/</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Banksia launches Design &amp; Build Award. </a:t>
            </a:r>
            <a:r>
              <a:rPr lang="en-GB" sz="900">
                <a:solidFill>
                  <a:schemeClr val="dk1"/>
                </a:solidFill>
              </a:rPr>
              <a:t>Banksia, Foundation.(2015). DesignBUILD. Retrieved from: </a:t>
            </a:r>
            <a:r>
              <a:rPr i="1" lang="en-GB" sz="900">
                <a:solidFill>
                  <a:schemeClr val="dk1"/>
                </a:solidFill>
              </a:rPr>
              <a:t>https://designbuildexpo.com.au/sustainability/banksia-award/</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Human-Centred Design Playbook. </a:t>
            </a:r>
            <a:r>
              <a:rPr lang="en-GB" sz="900">
                <a:solidFill>
                  <a:schemeClr val="dk1"/>
                </a:solidFill>
              </a:rPr>
              <a:t>Victoria, Government. (2022). Retrieved from: </a:t>
            </a:r>
            <a:r>
              <a:rPr i="1" lang="en-GB" sz="900">
                <a:solidFill>
                  <a:schemeClr val="dk1"/>
                </a:solidFill>
              </a:rPr>
              <a:t>https://www.vic.gov.au/sites/default/files/2020-06/DDI_HCD%20Playbook_v1.4_1.pdf</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Methods for qualitative data. </a:t>
            </a:r>
            <a:r>
              <a:rPr lang="en-GB" sz="900">
                <a:solidFill>
                  <a:schemeClr val="dk1"/>
                </a:solidFill>
              </a:rPr>
              <a:t>Yoon, K. P., &amp; Hwang, C. (1995). Retrieved from: </a:t>
            </a:r>
            <a:r>
              <a:rPr i="1" lang="en-GB" sz="900">
                <a:solidFill>
                  <a:schemeClr val="dk1"/>
                </a:solidFill>
              </a:rPr>
              <a:t>https://methods.sagepub.com/book/multiple-attribute-decision-making</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Why empathy matters to innovation. </a:t>
            </a:r>
            <a:r>
              <a:rPr lang="en-GB" sz="900">
                <a:solidFill>
                  <a:schemeClr val="dk1"/>
                </a:solidFill>
              </a:rPr>
              <a:t>Fortitude, Business. (2022). Retrieved from: </a:t>
            </a:r>
            <a:r>
              <a:rPr i="1" lang="en-GB" sz="900">
                <a:solidFill>
                  <a:schemeClr val="dk1"/>
                </a:solidFill>
              </a:rPr>
              <a:t>https://fortitudebusinessconsulting.com.au/why-empathy-matters-to-innovation/</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Data visualization. </a:t>
            </a:r>
            <a:r>
              <a:rPr lang="en-GB" sz="900">
                <a:solidFill>
                  <a:schemeClr val="dk1"/>
                </a:solidFill>
              </a:rPr>
              <a:t>Manuela, Aparicio. &amp; Carlos, J, Costa. (2014). Retrieved from:</a:t>
            </a:r>
            <a:r>
              <a:rPr i="1" lang="en-GB" sz="900">
                <a:solidFill>
                  <a:schemeClr val="dk1"/>
                </a:solidFill>
              </a:rPr>
              <a:t> https://dl.acm.org/doi/10.1145/2721882.2721883</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Selecting the Right Graph for Your Message. </a:t>
            </a:r>
            <a:r>
              <a:rPr lang="en-GB" sz="900">
                <a:solidFill>
                  <a:schemeClr val="dk1"/>
                </a:solidFill>
              </a:rPr>
              <a:t>Few, S. (2004). Retrieved from: </a:t>
            </a:r>
            <a:r>
              <a:rPr i="1" lang="en-GB" sz="900">
                <a:solidFill>
                  <a:schemeClr val="dk1"/>
                </a:solidFill>
              </a:rPr>
              <a:t>http://www.perceptualedge.com/articles/ie/the_right_graph.pdf</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A review of corporate sustainability reporting tools.</a:t>
            </a:r>
            <a:r>
              <a:rPr lang="en-GB" sz="900">
                <a:solidFill>
                  <a:schemeClr val="dk1"/>
                </a:solidFill>
              </a:rPr>
              <a:t> Renard Y.J.Siew. (2015). </a:t>
            </a:r>
            <a:r>
              <a:rPr lang="en-GB" sz="900">
                <a:solidFill>
                  <a:schemeClr val="dk1"/>
                </a:solidFill>
              </a:rPr>
              <a:t>Retrieved from:</a:t>
            </a:r>
            <a:r>
              <a:rPr i="1" lang="en-GB" sz="900">
                <a:solidFill>
                  <a:schemeClr val="dk1"/>
                </a:solidFill>
              </a:rPr>
              <a:t> https://www.sciencedirect.com/science/article/pii/S0301479715302620</a:t>
            </a:r>
            <a:endParaRPr i="1" sz="900">
              <a:solidFill>
                <a:schemeClr val="dk1"/>
              </a:solidFill>
            </a:endParaRPr>
          </a:p>
          <a:p>
            <a:pPr indent="-285750" lvl="0" marL="457200" rtl="0" algn="l">
              <a:lnSpc>
                <a:spcPct val="150000"/>
              </a:lnSpc>
              <a:spcBef>
                <a:spcPts val="0"/>
              </a:spcBef>
              <a:spcAft>
                <a:spcPts val="0"/>
              </a:spcAft>
              <a:buClr>
                <a:schemeClr val="dk1"/>
              </a:buClr>
              <a:buSzPts val="900"/>
              <a:buAutoNum type="arabicPeriod"/>
            </a:pPr>
            <a:r>
              <a:rPr i="1" lang="en-GB" sz="900">
                <a:solidFill>
                  <a:schemeClr val="dk1"/>
                </a:solidFill>
              </a:rPr>
              <a:t>Are managers of large firms accountable to stakeholders for the financial paradox of OHS risk. </a:t>
            </a:r>
            <a:r>
              <a:rPr lang="en-GB" sz="900">
                <a:solidFill>
                  <a:schemeClr val="dk1"/>
                </a:solidFill>
              </a:rPr>
              <a:t>Sharron, O’Neill. Kevin, Clarke. Jack, Flanagan. (2011). Retrieved from:</a:t>
            </a:r>
            <a:r>
              <a:rPr i="1" lang="en-GB" sz="900">
                <a:solidFill>
                  <a:schemeClr val="dk1"/>
                </a:solidFill>
              </a:rPr>
              <a:t> https://researchers.mq.edu.au/en/publications/are-managers-of-large-firms-accountable-to-stakeholders-for-the-f</a:t>
            </a:r>
            <a:endParaRPr i="1" sz="900">
              <a:solidFill>
                <a:schemeClr val="dk1"/>
              </a:solidFill>
            </a:endParaRPr>
          </a:p>
          <a:p>
            <a:pPr indent="0" lvl="0" marL="457200" rtl="0" algn="l">
              <a:lnSpc>
                <a:spcPct val="150000"/>
              </a:lnSpc>
              <a:spcBef>
                <a:spcPts val="0"/>
              </a:spcBef>
              <a:spcAft>
                <a:spcPts val="0"/>
              </a:spcAft>
              <a:buNone/>
            </a:pPr>
            <a:r>
              <a:t/>
            </a:r>
            <a:endParaRPr i="1" sz="800">
              <a:solidFill>
                <a:schemeClr val="dk1"/>
              </a:solidFill>
            </a:endParaRPr>
          </a:p>
          <a:p>
            <a:pPr indent="0" lvl="0" marL="457200" rtl="0" algn="l">
              <a:lnSpc>
                <a:spcPct val="150000"/>
              </a:lnSpc>
              <a:spcBef>
                <a:spcPts val="0"/>
              </a:spcBef>
              <a:spcAft>
                <a:spcPts val="0"/>
              </a:spcAft>
              <a:buNone/>
            </a:pPr>
            <a:r>
              <a:t/>
            </a:r>
            <a:endParaRPr i="1" sz="800">
              <a:solidFill>
                <a:schemeClr val="dk1"/>
              </a:solidFill>
            </a:endParaRPr>
          </a:p>
          <a:p>
            <a:pPr indent="0" lvl="0" marL="457200" rtl="0" algn="l">
              <a:lnSpc>
                <a:spcPct val="150000"/>
              </a:lnSpc>
              <a:spcBef>
                <a:spcPts val="0"/>
              </a:spcBef>
              <a:spcAft>
                <a:spcPts val="0"/>
              </a:spcAft>
              <a:buNone/>
            </a:pPr>
            <a:r>
              <a:t/>
            </a:r>
            <a:endParaRPr i="1" sz="800">
              <a:solidFill>
                <a:schemeClr val="dk1"/>
              </a:solidFill>
            </a:endParaRPr>
          </a:p>
          <a:p>
            <a:pPr indent="0" lvl="0" marL="457200" rtl="0" algn="l">
              <a:lnSpc>
                <a:spcPct val="150000"/>
              </a:lnSpc>
              <a:spcBef>
                <a:spcPts val="0"/>
              </a:spcBef>
              <a:spcAft>
                <a:spcPts val="0"/>
              </a:spcAft>
              <a:buNone/>
            </a:pPr>
            <a:r>
              <a:t/>
            </a:r>
            <a:endParaRPr i="1"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5"/>
          <p:cNvSpPr txBox="1"/>
          <p:nvPr>
            <p:ph idx="1" type="body"/>
          </p:nvPr>
        </p:nvSpPr>
        <p:spPr>
          <a:xfrm>
            <a:off x="345936" y="747717"/>
            <a:ext cx="3115200" cy="21588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1250">
                <a:solidFill>
                  <a:schemeClr val="dk1"/>
                </a:solidFill>
              </a:rPr>
              <a:t>Jordan Alofi </a:t>
            </a:r>
            <a:r>
              <a:rPr lang="en-GB" sz="1250">
                <a:solidFill>
                  <a:schemeClr val="dk1"/>
                </a:solidFill>
              </a:rPr>
              <a:t>- Biomedical Science. ✨</a:t>
            </a:r>
            <a:r>
              <a:rPr i="1" lang="en-GB" sz="1250">
                <a:solidFill>
                  <a:schemeClr val="dk1"/>
                </a:solidFill>
              </a:rPr>
              <a:t>The Shaper</a:t>
            </a:r>
            <a:endParaRPr i="1" sz="1250">
              <a:solidFill>
                <a:schemeClr val="dk1"/>
              </a:solidFill>
            </a:endParaRPr>
          </a:p>
          <a:p>
            <a:pPr indent="0" lvl="0" marL="0" rtl="0" algn="l">
              <a:spcBef>
                <a:spcPts val="1200"/>
              </a:spcBef>
              <a:spcAft>
                <a:spcPts val="0"/>
              </a:spcAft>
              <a:buNone/>
            </a:pPr>
            <a:r>
              <a:t/>
            </a:r>
            <a:endParaRPr i="1" sz="1250">
              <a:solidFill>
                <a:schemeClr val="dk1"/>
              </a:solidFill>
              <a:latin typeface="Comfortaa"/>
              <a:ea typeface="Comfortaa"/>
              <a:cs typeface="Comfortaa"/>
              <a:sym typeface="Comfortaa"/>
            </a:endParaRPr>
          </a:p>
          <a:p>
            <a:pPr indent="0" lvl="0" marL="0" rtl="0" algn="l">
              <a:spcBef>
                <a:spcPts val="1200"/>
              </a:spcBef>
              <a:spcAft>
                <a:spcPts val="1200"/>
              </a:spcAft>
              <a:buNone/>
            </a:pPr>
            <a:r>
              <a:t/>
            </a:r>
            <a:endParaRPr i="1" sz="1250">
              <a:solidFill>
                <a:srgbClr val="999999"/>
              </a:solidFill>
              <a:latin typeface="Comfortaa"/>
              <a:ea typeface="Comfortaa"/>
              <a:cs typeface="Comfortaa"/>
              <a:sym typeface="Comfortaa"/>
            </a:endParaRPr>
          </a:p>
        </p:txBody>
      </p:sp>
      <p:sp>
        <p:nvSpPr>
          <p:cNvPr id="62" name="Google Shape;62;p15"/>
          <p:cNvSpPr txBox="1"/>
          <p:nvPr>
            <p:ph type="title"/>
          </p:nvPr>
        </p:nvSpPr>
        <p:spPr>
          <a:xfrm>
            <a:off x="438500" y="122578"/>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700">
                <a:solidFill>
                  <a:srgbClr val="000000"/>
                </a:solidFill>
              </a:rPr>
              <a:t>Team Banksia</a:t>
            </a:r>
            <a:endParaRPr b="1" sz="2700">
              <a:solidFill>
                <a:srgbClr val="000000"/>
              </a:solidFill>
            </a:endParaRPr>
          </a:p>
        </p:txBody>
      </p:sp>
      <p:sp>
        <p:nvSpPr>
          <p:cNvPr id="63" name="Google Shape;63;p15"/>
          <p:cNvSpPr txBox="1"/>
          <p:nvPr/>
        </p:nvSpPr>
        <p:spPr>
          <a:xfrm>
            <a:off x="3377850" y="695275"/>
            <a:ext cx="23883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50">
                <a:solidFill>
                  <a:schemeClr val="dk1"/>
                </a:solidFill>
              </a:rPr>
              <a:t>Allen</a:t>
            </a:r>
            <a:r>
              <a:rPr lang="en-GB" sz="1250">
                <a:solidFill>
                  <a:schemeClr val="dk1"/>
                </a:solidFill>
              </a:rPr>
              <a:t> - IT 💻</a:t>
            </a:r>
            <a:br>
              <a:rPr lang="en-GB" sz="1250">
                <a:solidFill>
                  <a:schemeClr val="dk1"/>
                </a:solidFill>
              </a:rPr>
            </a:br>
            <a:r>
              <a:rPr i="1" lang="en-GB" sz="1250">
                <a:solidFill>
                  <a:schemeClr val="dk1"/>
                </a:solidFill>
              </a:rPr>
              <a:t>Monitor evaluator</a:t>
            </a:r>
            <a:endParaRPr sz="1250">
              <a:solidFill>
                <a:schemeClr val="dk1"/>
              </a:solidFill>
            </a:endParaRPr>
          </a:p>
          <a:p>
            <a:pPr indent="0" lvl="0" marL="0" rtl="0" algn="l">
              <a:lnSpc>
                <a:spcPct val="115000"/>
              </a:lnSpc>
              <a:spcBef>
                <a:spcPts val="1200"/>
              </a:spcBef>
              <a:spcAft>
                <a:spcPts val="1200"/>
              </a:spcAft>
              <a:buNone/>
            </a:pPr>
            <a:r>
              <a:t/>
            </a:r>
            <a:endParaRPr sz="1250">
              <a:solidFill>
                <a:schemeClr val="dk1"/>
              </a:solidFill>
              <a:latin typeface="Comfortaa"/>
              <a:ea typeface="Comfortaa"/>
              <a:cs typeface="Comfortaa"/>
              <a:sym typeface="Comfortaa"/>
            </a:endParaRPr>
          </a:p>
        </p:txBody>
      </p:sp>
      <p:sp>
        <p:nvSpPr>
          <p:cNvPr id="64" name="Google Shape;64;p15"/>
          <p:cNvSpPr txBox="1"/>
          <p:nvPr/>
        </p:nvSpPr>
        <p:spPr>
          <a:xfrm>
            <a:off x="5959093" y="284572"/>
            <a:ext cx="3000000" cy="209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rPr b="1" lang="en-GB" sz="1250">
                <a:solidFill>
                  <a:schemeClr val="dk1"/>
                </a:solidFill>
              </a:rPr>
              <a:t>Made Mahayana</a:t>
            </a:r>
            <a:r>
              <a:rPr lang="en-GB" sz="1250">
                <a:solidFill>
                  <a:schemeClr val="dk1"/>
                </a:solidFill>
              </a:rPr>
              <a:t> - Business </a:t>
            </a:r>
            <a:br>
              <a:rPr lang="en-GB" sz="1250">
                <a:solidFill>
                  <a:schemeClr val="dk1"/>
                </a:solidFill>
              </a:rPr>
            </a:br>
            <a:r>
              <a:rPr lang="en-GB" sz="1250">
                <a:solidFill>
                  <a:schemeClr val="dk1"/>
                </a:solidFill>
              </a:rPr>
              <a:t>🌱 </a:t>
            </a:r>
            <a:r>
              <a:rPr i="1" lang="en-GB" sz="1250">
                <a:solidFill>
                  <a:schemeClr val="dk1"/>
                </a:solidFill>
              </a:rPr>
              <a:t>The Plant</a:t>
            </a:r>
            <a:endParaRPr i="1" sz="1250">
              <a:solidFill>
                <a:schemeClr val="dk1"/>
              </a:solidFill>
            </a:endParaRPr>
          </a:p>
          <a:p>
            <a:pPr indent="0" lvl="0" marL="0" rtl="0" algn="l">
              <a:lnSpc>
                <a:spcPct val="115000"/>
              </a:lnSpc>
              <a:spcBef>
                <a:spcPts val="1200"/>
              </a:spcBef>
              <a:spcAft>
                <a:spcPts val="0"/>
              </a:spcAft>
              <a:buNone/>
            </a:pPr>
            <a:r>
              <a:t/>
            </a:r>
            <a:endParaRPr i="1"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1200"/>
              </a:spcAft>
              <a:buNone/>
            </a:pPr>
            <a:r>
              <a:t/>
            </a:r>
            <a:endParaRPr sz="1250">
              <a:solidFill>
                <a:srgbClr val="999999"/>
              </a:solidFill>
              <a:latin typeface="Comfortaa"/>
              <a:ea typeface="Comfortaa"/>
              <a:cs typeface="Comfortaa"/>
              <a:sym typeface="Comfortaa"/>
            </a:endParaRPr>
          </a:p>
        </p:txBody>
      </p:sp>
      <p:sp>
        <p:nvSpPr>
          <p:cNvPr id="65" name="Google Shape;65;p15"/>
          <p:cNvSpPr txBox="1"/>
          <p:nvPr/>
        </p:nvSpPr>
        <p:spPr>
          <a:xfrm>
            <a:off x="345925" y="2435675"/>
            <a:ext cx="2388300" cy="232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i="1"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rPr b="1" lang="en-GB" sz="1250">
                <a:solidFill>
                  <a:schemeClr val="dk1"/>
                </a:solidFill>
              </a:rPr>
              <a:t>Geoffrey Meng</a:t>
            </a:r>
            <a:r>
              <a:rPr lang="en-GB" sz="1250">
                <a:solidFill>
                  <a:schemeClr val="dk1"/>
                </a:solidFill>
              </a:rPr>
              <a:t> - Commerce and Arts </a:t>
            </a:r>
            <a:br>
              <a:rPr lang="en-GB" sz="1250">
                <a:solidFill>
                  <a:schemeClr val="dk1"/>
                </a:solidFill>
              </a:rPr>
            </a:br>
            <a:r>
              <a:rPr lang="en-GB" sz="1250">
                <a:solidFill>
                  <a:schemeClr val="dk1"/>
                </a:solidFill>
              </a:rPr>
              <a:t>🧩</a:t>
            </a:r>
            <a:r>
              <a:rPr i="1" lang="en-GB" sz="1250">
                <a:solidFill>
                  <a:schemeClr val="dk1"/>
                </a:solidFill>
              </a:rPr>
              <a:t>The Implementer</a:t>
            </a:r>
            <a:endParaRPr sz="1250">
              <a:solidFill>
                <a:schemeClr val="dk1"/>
              </a:solidFill>
            </a:endParaRPr>
          </a:p>
          <a:p>
            <a:pPr indent="0" lvl="0" marL="0" rtl="0" algn="l">
              <a:lnSpc>
                <a:spcPct val="115000"/>
              </a:lnSpc>
              <a:spcBef>
                <a:spcPts val="1200"/>
              </a:spcBef>
              <a:spcAft>
                <a:spcPts val="0"/>
              </a:spcAft>
              <a:buNone/>
            </a:pPr>
            <a:r>
              <a:t/>
            </a:r>
            <a:endParaRPr i="1"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1200"/>
              </a:spcAft>
              <a:buNone/>
            </a:pPr>
            <a:r>
              <a:t/>
            </a:r>
            <a:endParaRPr sz="1250">
              <a:solidFill>
                <a:srgbClr val="999999"/>
              </a:solidFill>
              <a:latin typeface="Comfortaa"/>
              <a:ea typeface="Comfortaa"/>
              <a:cs typeface="Comfortaa"/>
              <a:sym typeface="Comfortaa"/>
            </a:endParaRPr>
          </a:p>
        </p:txBody>
      </p:sp>
      <p:sp>
        <p:nvSpPr>
          <p:cNvPr id="66" name="Google Shape;66;p15"/>
          <p:cNvSpPr txBox="1"/>
          <p:nvPr/>
        </p:nvSpPr>
        <p:spPr>
          <a:xfrm>
            <a:off x="3071995" y="2383682"/>
            <a:ext cx="3000000" cy="209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rPr b="1" lang="en-GB" sz="1250">
                <a:solidFill>
                  <a:schemeClr val="dk1"/>
                </a:solidFill>
              </a:rPr>
              <a:t>Ian Nguyen </a:t>
            </a:r>
            <a:r>
              <a:rPr lang="en-GB" sz="1250">
                <a:solidFill>
                  <a:schemeClr val="dk1"/>
                </a:solidFill>
              </a:rPr>
              <a:t>- Engineering and Commerce 🌟</a:t>
            </a:r>
            <a:r>
              <a:rPr i="1" lang="en-GB" sz="1250">
                <a:solidFill>
                  <a:schemeClr val="dk1"/>
                </a:solidFill>
              </a:rPr>
              <a:t>Coordinator. Decider</a:t>
            </a:r>
            <a:endParaRPr i="1" sz="1250">
              <a:solidFill>
                <a:schemeClr val="dk1"/>
              </a:solidFill>
            </a:endParaRPr>
          </a:p>
          <a:p>
            <a:pPr indent="0" lvl="0" marL="0" rtl="0" algn="l">
              <a:lnSpc>
                <a:spcPct val="115000"/>
              </a:lnSpc>
              <a:spcBef>
                <a:spcPts val="1200"/>
              </a:spcBef>
              <a:spcAft>
                <a:spcPts val="0"/>
              </a:spcAft>
              <a:buNone/>
            </a:pPr>
            <a:r>
              <a:t/>
            </a:r>
            <a:endParaRPr i="1"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1200"/>
              </a:spcAft>
              <a:buNone/>
            </a:pPr>
            <a:r>
              <a:t/>
            </a:r>
            <a:endParaRPr sz="1250">
              <a:solidFill>
                <a:srgbClr val="999999"/>
              </a:solidFill>
              <a:latin typeface="Comfortaa"/>
              <a:ea typeface="Comfortaa"/>
              <a:cs typeface="Comfortaa"/>
              <a:sym typeface="Comfortaa"/>
            </a:endParaRPr>
          </a:p>
        </p:txBody>
      </p:sp>
      <p:sp>
        <p:nvSpPr>
          <p:cNvPr id="67" name="Google Shape;67;p15"/>
          <p:cNvSpPr txBox="1"/>
          <p:nvPr/>
        </p:nvSpPr>
        <p:spPr>
          <a:xfrm>
            <a:off x="6008135" y="2435673"/>
            <a:ext cx="30000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i="1" sz="1250">
              <a:solidFill>
                <a:schemeClr val="dk1"/>
              </a:solidFill>
              <a:latin typeface="Comfortaa"/>
              <a:ea typeface="Comfortaa"/>
              <a:cs typeface="Comfortaa"/>
              <a:sym typeface="Comfortaa"/>
            </a:endParaRPr>
          </a:p>
          <a:p>
            <a:pPr indent="0" lvl="0" marL="0" rtl="0" algn="l">
              <a:lnSpc>
                <a:spcPct val="115000"/>
              </a:lnSpc>
              <a:spcBef>
                <a:spcPts val="1200"/>
              </a:spcBef>
              <a:spcAft>
                <a:spcPts val="0"/>
              </a:spcAft>
              <a:buNone/>
            </a:pPr>
            <a:r>
              <a:rPr b="1" lang="en-GB" sz="1250">
                <a:solidFill>
                  <a:schemeClr val="dk1"/>
                </a:solidFill>
              </a:rPr>
              <a:t>Lisa</a:t>
            </a:r>
            <a:r>
              <a:rPr lang="en-GB" sz="1250">
                <a:solidFill>
                  <a:schemeClr val="dk1"/>
                </a:solidFill>
              </a:rPr>
              <a:t> - Philosophy and law </a:t>
            </a:r>
            <a:br>
              <a:rPr lang="en-GB" sz="1250">
                <a:solidFill>
                  <a:schemeClr val="dk1"/>
                </a:solidFill>
              </a:rPr>
            </a:br>
            <a:r>
              <a:rPr lang="en-GB" sz="1250">
                <a:solidFill>
                  <a:schemeClr val="dk1"/>
                </a:solidFill>
              </a:rPr>
              <a:t>🥳  </a:t>
            </a:r>
            <a:r>
              <a:rPr i="1" lang="en-GB" sz="1250">
                <a:solidFill>
                  <a:schemeClr val="dk1"/>
                </a:solidFill>
              </a:rPr>
              <a:t>The motivator </a:t>
            </a:r>
            <a:endParaRPr i="1" sz="1250">
              <a:solidFill>
                <a:schemeClr val="dk1"/>
              </a:solidFill>
            </a:endParaRPr>
          </a:p>
          <a:p>
            <a:pPr indent="0" lvl="0" marL="0" rtl="0" algn="l">
              <a:lnSpc>
                <a:spcPct val="115000"/>
              </a:lnSpc>
              <a:spcBef>
                <a:spcPts val="1200"/>
              </a:spcBef>
              <a:spcAft>
                <a:spcPts val="0"/>
              </a:spcAft>
              <a:buNone/>
            </a:pPr>
            <a:r>
              <a:t/>
            </a:r>
            <a:endParaRPr sz="1250">
              <a:solidFill>
                <a:schemeClr val="dk1"/>
              </a:solidFill>
              <a:latin typeface="Comfortaa"/>
              <a:ea typeface="Comfortaa"/>
              <a:cs typeface="Comfortaa"/>
              <a:sym typeface="Comfortaa"/>
            </a:endParaRPr>
          </a:p>
          <a:p>
            <a:pPr indent="0" lvl="0" marL="0" rtl="0" algn="l">
              <a:lnSpc>
                <a:spcPct val="115000"/>
              </a:lnSpc>
              <a:spcBef>
                <a:spcPts val="1200"/>
              </a:spcBef>
              <a:spcAft>
                <a:spcPts val="1200"/>
              </a:spcAft>
              <a:buNone/>
            </a:pPr>
            <a:r>
              <a:t/>
            </a:r>
            <a:endParaRPr sz="1250">
              <a:solidFill>
                <a:srgbClr val="999999"/>
              </a:solidFill>
              <a:latin typeface="Comfortaa"/>
              <a:ea typeface="Comfortaa"/>
              <a:cs typeface="Comfortaa"/>
              <a:sym typeface="Comfortaa"/>
            </a:endParaRPr>
          </a:p>
        </p:txBody>
      </p:sp>
      <p:pic>
        <p:nvPicPr>
          <p:cNvPr id="68" name="Google Shape;68;p15"/>
          <p:cNvPicPr preferRelativeResize="0"/>
          <p:nvPr/>
        </p:nvPicPr>
        <p:blipFill rotWithShape="1">
          <a:blip r:embed="rId3">
            <a:alphaModFix/>
          </a:blip>
          <a:srcRect b="0" l="22160" r="0" t="7535"/>
          <a:stretch/>
        </p:blipFill>
        <p:spPr>
          <a:xfrm>
            <a:off x="3960675" y="3331800"/>
            <a:ext cx="1047180" cy="1658573"/>
          </a:xfrm>
          <a:prstGeom prst="rect">
            <a:avLst/>
          </a:prstGeom>
          <a:noFill/>
          <a:ln>
            <a:noFill/>
          </a:ln>
        </p:spPr>
      </p:pic>
      <p:pic>
        <p:nvPicPr>
          <p:cNvPr id="69" name="Google Shape;69;p15"/>
          <p:cNvPicPr preferRelativeResize="0"/>
          <p:nvPr/>
        </p:nvPicPr>
        <p:blipFill>
          <a:blip r:embed="rId4">
            <a:alphaModFix/>
          </a:blip>
          <a:stretch>
            <a:fillRect/>
          </a:stretch>
        </p:blipFill>
        <p:spPr>
          <a:xfrm>
            <a:off x="6150093" y="3410538"/>
            <a:ext cx="2004582" cy="1501100"/>
          </a:xfrm>
          <a:prstGeom prst="rect">
            <a:avLst/>
          </a:prstGeom>
          <a:noFill/>
          <a:ln>
            <a:noFill/>
          </a:ln>
        </p:spPr>
      </p:pic>
      <p:pic>
        <p:nvPicPr>
          <p:cNvPr id="70" name="Google Shape;70;p15"/>
          <p:cNvPicPr preferRelativeResize="0"/>
          <p:nvPr/>
        </p:nvPicPr>
        <p:blipFill rotWithShape="1">
          <a:blip r:embed="rId5">
            <a:alphaModFix/>
          </a:blip>
          <a:srcRect b="0" l="12297" r="9123" t="0"/>
          <a:stretch/>
        </p:blipFill>
        <p:spPr>
          <a:xfrm>
            <a:off x="640000" y="1455325"/>
            <a:ext cx="1316198" cy="1116427"/>
          </a:xfrm>
          <a:prstGeom prst="rect">
            <a:avLst/>
          </a:prstGeom>
          <a:noFill/>
          <a:ln>
            <a:noFill/>
          </a:ln>
        </p:spPr>
      </p:pic>
      <p:pic>
        <p:nvPicPr>
          <p:cNvPr id="71" name="Google Shape;71;p15"/>
          <p:cNvPicPr preferRelativeResize="0"/>
          <p:nvPr/>
        </p:nvPicPr>
        <p:blipFill>
          <a:blip r:embed="rId6">
            <a:alphaModFix/>
          </a:blip>
          <a:stretch>
            <a:fillRect/>
          </a:stretch>
        </p:blipFill>
        <p:spPr>
          <a:xfrm>
            <a:off x="6150100" y="1283122"/>
            <a:ext cx="1125827" cy="1501102"/>
          </a:xfrm>
          <a:prstGeom prst="rect">
            <a:avLst/>
          </a:prstGeom>
          <a:noFill/>
          <a:ln>
            <a:noFill/>
          </a:ln>
        </p:spPr>
      </p:pic>
      <p:pic>
        <p:nvPicPr>
          <p:cNvPr id="72" name="Google Shape;72;p15"/>
          <p:cNvPicPr preferRelativeResize="0"/>
          <p:nvPr/>
        </p:nvPicPr>
        <p:blipFill>
          <a:blip r:embed="rId7">
            <a:alphaModFix/>
          </a:blip>
          <a:stretch>
            <a:fillRect/>
          </a:stretch>
        </p:blipFill>
        <p:spPr>
          <a:xfrm>
            <a:off x="3799850" y="1329125"/>
            <a:ext cx="1368824" cy="1368824"/>
          </a:xfrm>
          <a:prstGeom prst="rect">
            <a:avLst/>
          </a:prstGeom>
          <a:noFill/>
          <a:ln>
            <a:noFill/>
          </a:ln>
        </p:spPr>
      </p:pic>
      <p:pic>
        <p:nvPicPr>
          <p:cNvPr id="73" name="Google Shape;73;p15"/>
          <p:cNvPicPr preferRelativeResize="0"/>
          <p:nvPr/>
        </p:nvPicPr>
        <p:blipFill>
          <a:blip r:embed="rId8">
            <a:alphaModFix/>
          </a:blip>
          <a:stretch>
            <a:fillRect/>
          </a:stretch>
        </p:blipFill>
        <p:spPr>
          <a:xfrm>
            <a:off x="820566" y="3626876"/>
            <a:ext cx="955050" cy="1273426"/>
          </a:xfrm>
          <a:prstGeom prst="rect">
            <a:avLst/>
          </a:prstGeom>
          <a:noFill/>
          <a:ln>
            <a:noFill/>
          </a:ln>
        </p:spPr>
      </p:pic>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6"/>
          <p:cNvSpPr txBox="1"/>
          <p:nvPr/>
        </p:nvSpPr>
        <p:spPr>
          <a:xfrm>
            <a:off x="6653725" y="3824625"/>
            <a:ext cx="244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Measuring Impact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Reporting not advising</a:t>
            </a:r>
            <a:endParaRPr sz="1200"/>
          </a:p>
        </p:txBody>
      </p:sp>
      <p:sp>
        <p:nvSpPr>
          <p:cNvPr id="79" name="Google Shape;79;p16"/>
          <p:cNvSpPr txBox="1"/>
          <p:nvPr>
            <p:ph type="title"/>
          </p:nvPr>
        </p:nvSpPr>
        <p:spPr>
          <a:xfrm>
            <a:off x="311000" y="18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rgbClr val="000000"/>
                </a:solidFill>
              </a:rPr>
              <a:t>What is the problem?</a:t>
            </a:r>
            <a:endParaRPr b="1" sz="2700">
              <a:solidFill>
                <a:srgbClr val="000000"/>
              </a:solidFill>
            </a:endParaRPr>
          </a:p>
        </p:txBody>
      </p:sp>
      <p:sp>
        <p:nvSpPr>
          <p:cNvPr id="80" name="Google Shape;80;p16"/>
          <p:cNvSpPr txBox="1"/>
          <p:nvPr/>
        </p:nvSpPr>
        <p:spPr>
          <a:xfrm>
            <a:off x="504650" y="2046000"/>
            <a:ext cx="103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Award </a:t>
            </a:r>
            <a:r>
              <a:rPr lang="en-GB" sz="1200"/>
              <a:t>Entrants</a:t>
            </a:r>
            <a:endParaRPr sz="1200"/>
          </a:p>
        </p:txBody>
      </p:sp>
      <p:grpSp>
        <p:nvGrpSpPr>
          <p:cNvPr id="81" name="Google Shape;81;p16"/>
          <p:cNvGrpSpPr/>
          <p:nvPr/>
        </p:nvGrpSpPr>
        <p:grpSpPr>
          <a:xfrm>
            <a:off x="4429575" y="2109086"/>
            <a:ext cx="1034400" cy="1035139"/>
            <a:chOff x="2985475" y="3300711"/>
            <a:chExt cx="1034400" cy="1035139"/>
          </a:xfrm>
        </p:grpSpPr>
        <p:sp>
          <p:nvSpPr>
            <p:cNvPr id="82" name="Google Shape;82;p16"/>
            <p:cNvSpPr txBox="1"/>
            <p:nvPr/>
          </p:nvSpPr>
          <p:spPr>
            <a:xfrm>
              <a:off x="2985475" y="3966550"/>
              <a:ext cx="103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Judges</a:t>
              </a:r>
              <a:endParaRPr sz="1200"/>
            </a:p>
          </p:txBody>
        </p:sp>
        <p:pic>
          <p:nvPicPr>
            <p:cNvPr id="83" name="Google Shape;83;p16"/>
            <p:cNvPicPr preferRelativeResize="0"/>
            <p:nvPr/>
          </p:nvPicPr>
          <p:blipFill rotWithShape="1">
            <a:blip r:embed="rId3">
              <a:alphaModFix/>
            </a:blip>
            <a:srcRect b="13933" l="13043" r="0" t="12961"/>
            <a:stretch/>
          </p:blipFill>
          <p:spPr>
            <a:xfrm>
              <a:off x="3093625" y="3300711"/>
              <a:ext cx="879701" cy="739589"/>
            </a:xfrm>
            <a:prstGeom prst="rect">
              <a:avLst/>
            </a:prstGeom>
            <a:noFill/>
            <a:ln>
              <a:noFill/>
            </a:ln>
          </p:spPr>
        </p:pic>
      </p:grpSp>
      <p:sp>
        <p:nvSpPr>
          <p:cNvPr id="84" name="Google Shape;84;p16"/>
          <p:cNvSpPr txBox="1"/>
          <p:nvPr/>
        </p:nvSpPr>
        <p:spPr>
          <a:xfrm>
            <a:off x="3530950" y="4399775"/>
            <a:ext cx="127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6AA84F"/>
                </a:solidFill>
              </a:rPr>
              <a:t>Report Card</a:t>
            </a:r>
            <a:endParaRPr sz="1200">
              <a:solidFill>
                <a:srgbClr val="6AA84F"/>
              </a:solidFill>
            </a:endParaRPr>
          </a:p>
        </p:txBody>
      </p:sp>
      <p:pic>
        <p:nvPicPr>
          <p:cNvPr id="85" name="Google Shape;85;p16"/>
          <p:cNvPicPr preferRelativeResize="0"/>
          <p:nvPr/>
        </p:nvPicPr>
        <p:blipFill rotWithShape="1">
          <a:blip r:embed="rId4">
            <a:alphaModFix/>
          </a:blip>
          <a:srcRect b="26858" l="11902" r="10859" t="23449"/>
          <a:stretch/>
        </p:blipFill>
        <p:spPr>
          <a:xfrm>
            <a:off x="437650" y="1366548"/>
            <a:ext cx="1179300" cy="758751"/>
          </a:xfrm>
          <a:prstGeom prst="rect">
            <a:avLst/>
          </a:prstGeom>
          <a:noFill/>
          <a:ln>
            <a:noFill/>
          </a:ln>
        </p:spPr>
      </p:pic>
      <p:cxnSp>
        <p:nvCxnSpPr>
          <p:cNvPr id="86" name="Google Shape;86;p16"/>
          <p:cNvCxnSpPr>
            <a:stCxn id="85" idx="3"/>
            <a:endCxn id="87" idx="1"/>
          </p:cNvCxnSpPr>
          <p:nvPr/>
        </p:nvCxnSpPr>
        <p:spPr>
          <a:xfrm flipH="1" rot="10800000">
            <a:off x="1616950" y="1735424"/>
            <a:ext cx="1971900" cy="10500"/>
          </a:xfrm>
          <a:prstGeom prst="straightConnector1">
            <a:avLst/>
          </a:prstGeom>
          <a:noFill/>
          <a:ln cap="flat" cmpd="sng" w="19050">
            <a:solidFill>
              <a:srgbClr val="434343"/>
            </a:solidFill>
            <a:prstDash val="solid"/>
            <a:round/>
            <a:headEnd len="med" w="med" type="none"/>
            <a:tailEnd len="med" w="med" type="triangle"/>
          </a:ln>
        </p:spPr>
      </p:cxnSp>
      <p:sp>
        <p:nvSpPr>
          <p:cNvPr id="88" name="Google Shape;88;p16"/>
          <p:cNvSpPr txBox="1"/>
          <p:nvPr/>
        </p:nvSpPr>
        <p:spPr>
          <a:xfrm>
            <a:off x="1539085" y="1458505"/>
            <a:ext cx="1906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rPr>
              <a:t>submit an application for the</a:t>
            </a:r>
            <a:endParaRPr sz="900">
              <a:solidFill>
                <a:schemeClr val="dk1"/>
              </a:solidFill>
            </a:endParaRPr>
          </a:p>
        </p:txBody>
      </p:sp>
      <p:cxnSp>
        <p:nvCxnSpPr>
          <p:cNvPr id="89" name="Google Shape;89;p16"/>
          <p:cNvCxnSpPr/>
          <p:nvPr/>
        </p:nvCxnSpPr>
        <p:spPr>
          <a:xfrm flipH="1" rot="-5400000">
            <a:off x="2397450" y="1861725"/>
            <a:ext cx="1878000" cy="1657800"/>
          </a:xfrm>
          <a:prstGeom prst="curvedConnector3">
            <a:avLst>
              <a:gd fmla="val 50000" name="adj1"/>
            </a:avLst>
          </a:prstGeom>
          <a:noFill/>
          <a:ln cap="flat" cmpd="sng" w="19050">
            <a:solidFill>
              <a:srgbClr val="6D9EEB"/>
            </a:solidFill>
            <a:prstDash val="lgDash"/>
            <a:round/>
            <a:headEnd len="med" w="med" type="none"/>
            <a:tailEnd len="med" w="med" type="triangle"/>
          </a:ln>
        </p:spPr>
      </p:cxnSp>
      <p:pic>
        <p:nvPicPr>
          <p:cNvPr id="90" name="Google Shape;90;p16"/>
          <p:cNvPicPr preferRelativeResize="0"/>
          <p:nvPr/>
        </p:nvPicPr>
        <p:blipFill rotWithShape="1">
          <a:blip r:embed="rId5">
            <a:alphaModFix/>
          </a:blip>
          <a:srcRect b="6669" l="11995" r="0" t="7823"/>
          <a:stretch/>
        </p:blipFill>
        <p:spPr>
          <a:xfrm>
            <a:off x="3651925" y="1250798"/>
            <a:ext cx="1042499" cy="879695"/>
          </a:xfrm>
          <a:prstGeom prst="rect">
            <a:avLst/>
          </a:prstGeom>
          <a:noFill/>
          <a:ln>
            <a:noFill/>
          </a:ln>
        </p:spPr>
      </p:pic>
      <p:pic>
        <p:nvPicPr>
          <p:cNvPr id="91" name="Google Shape;91;p16"/>
          <p:cNvPicPr preferRelativeResize="0"/>
          <p:nvPr/>
        </p:nvPicPr>
        <p:blipFill>
          <a:blip r:embed="rId6">
            <a:alphaModFix/>
          </a:blip>
          <a:stretch>
            <a:fillRect/>
          </a:stretch>
        </p:blipFill>
        <p:spPr>
          <a:xfrm>
            <a:off x="6603800" y="1251625"/>
            <a:ext cx="879700" cy="879700"/>
          </a:xfrm>
          <a:prstGeom prst="rect">
            <a:avLst/>
          </a:prstGeom>
          <a:noFill/>
          <a:ln>
            <a:noFill/>
          </a:ln>
        </p:spPr>
      </p:pic>
      <p:sp>
        <p:nvSpPr>
          <p:cNvPr id="92" name="Google Shape;92;p16"/>
          <p:cNvSpPr txBox="1"/>
          <p:nvPr/>
        </p:nvSpPr>
        <p:spPr>
          <a:xfrm>
            <a:off x="6169012" y="2068932"/>
            <a:ext cx="170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Winner</a:t>
            </a:r>
            <a:endParaRPr sz="1200"/>
          </a:p>
        </p:txBody>
      </p:sp>
      <p:cxnSp>
        <p:nvCxnSpPr>
          <p:cNvPr id="93" name="Google Shape;93;p16"/>
          <p:cNvCxnSpPr>
            <a:stCxn id="90" idx="3"/>
            <a:endCxn id="91" idx="1"/>
          </p:cNvCxnSpPr>
          <p:nvPr/>
        </p:nvCxnSpPr>
        <p:spPr>
          <a:xfrm>
            <a:off x="4694424" y="1690646"/>
            <a:ext cx="1909500" cy="900"/>
          </a:xfrm>
          <a:prstGeom prst="straightConnector1">
            <a:avLst/>
          </a:prstGeom>
          <a:noFill/>
          <a:ln cap="flat" cmpd="sng" w="19050">
            <a:solidFill>
              <a:srgbClr val="434343"/>
            </a:solidFill>
            <a:prstDash val="solid"/>
            <a:round/>
            <a:headEnd len="med" w="med" type="none"/>
            <a:tailEnd len="med" w="med" type="triangle"/>
          </a:ln>
        </p:spPr>
      </p:cxnSp>
      <p:cxnSp>
        <p:nvCxnSpPr>
          <p:cNvPr id="94" name="Google Shape;94;p16"/>
          <p:cNvCxnSpPr>
            <a:stCxn id="83" idx="0"/>
          </p:cNvCxnSpPr>
          <p:nvPr/>
        </p:nvCxnSpPr>
        <p:spPr>
          <a:xfrm rot="-5400000">
            <a:off x="5003825" y="1663736"/>
            <a:ext cx="419100" cy="471600"/>
          </a:xfrm>
          <a:prstGeom prst="curvedConnector2">
            <a:avLst/>
          </a:prstGeom>
          <a:noFill/>
          <a:ln cap="flat" cmpd="sng" w="19050">
            <a:solidFill>
              <a:srgbClr val="434343"/>
            </a:solidFill>
            <a:prstDash val="solid"/>
            <a:round/>
            <a:headEnd len="med" w="med" type="none"/>
            <a:tailEnd len="med" w="med" type="none"/>
          </a:ln>
        </p:spPr>
      </p:cxnSp>
      <p:sp>
        <p:nvSpPr>
          <p:cNvPr id="95" name="Google Shape;95;p16"/>
          <p:cNvSpPr txBox="1"/>
          <p:nvPr/>
        </p:nvSpPr>
        <p:spPr>
          <a:xfrm>
            <a:off x="5093525" y="1681000"/>
            <a:ext cx="165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rPr>
              <a:t>assess and determine ONE</a:t>
            </a:r>
            <a:endParaRPr sz="900">
              <a:solidFill>
                <a:schemeClr val="dk1"/>
              </a:solidFill>
            </a:endParaRPr>
          </a:p>
        </p:txBody>
      </p:sp>
      <p:cxnSp>
        <p:nvCxnSpPr>
          <p:cNvPr id="96" name="Google Shape;96;p16"/>
          <p:cNvCxnSpPr>
            <a:stCxn id="83" idx="1"/>
          </p:cNvCxnSpPr>
          <p:nvPr/>
        </p:nvCxnSpPr>
        <p:spPr>
          <a:xfrm flipH="1">
            <a:off x="3960525" y="2478880"/>
            <a:ext cx="577200" cy="651900"/>
          </a:xfrm>
          <a:prstGeom prst="curvedConnector2">
            <a:avLst/>
          </a:prstGeom>
          <a:noFill/>
          <a:ln cap="flat" cmpd="sng" w="19050">
            <a:solidFill>
              <a:srgbClr val="6D9EEB"/>
            </a:solidFill>
            <a:prstDash val="lgDash"/>
            <a:round/>
            <a:headEnd len="med" w="med" type="none"/>
            <a:tailEnd len="med" w="med" type="none"/>
          </a:ln>
        </p:spPr>
      </p:cxnSp>
      <p:pic>
        <p:nvPicPr>
          <p:cNvPr id="97" name="Google Shape;97;p16"/>
          <p:cNvPicPr preferRelativeResize="0"/>
          <p:nvPr/>
        </p:nvPicPr>
        <p:blipFill>
          <a:blip r:embed="rId7">
            <a:alphaModFix amt="70000"/>
          </a:blip>
          <a:stretch>
            <a:fillRect/>
          </a:stretch>
        </p:blipFill>
        <p:spPr>
          <a:xfrm>
            <a:off x="3763713" y="3706388"/>
            <a:ext cx="799575" cy="799575"/>
          </a:xfrm>
          <a:prstGeom prst="rect">
            <a:avLst/>
          </a:prstGeom>
          <a:noFill/>
          <a:ln>
            <a:noFill/>
          </a:ln>
        </p:spPr>
      </p:pic>
      <p:pic>
        <p:nvPicPr>
          <p:cNvPr id="98" name="Google Shape;98;p16"/>
          <p:cNvPicPr preferRelativeResize="0"/>
          <p:nvPr/>
        </p:nvPicPr>
        <p:blipFill rotWithShape="1">
          <a:blip r:embed="rId8">
            <a:alphaModFix amt="70000"/>
          </a:blip>
          <a:srcRect b="10778" l="0" r="0" t="0"/>
          <a:stretch/>
        </p:blipFill>
        <p:spPr>
          <a:xfrm>
            <a:off x="5605844" y="3692325"/>
            <a:ext cx="922900" cy="823419"/>
          </a:xfrm>
          <a:prstGeom prst="rect">
            <a:avLst/>
          </a:prstGeom>
          <a:noFill/>
          <a:ln>
            <a:noFill/>
          </a:ln>
        </p:spPr>
      </p:pic>
      <p:cxnSp>
        <p:nvCxnSpPr>
          <p:cNvPr id="99" name="Google Shape;99;p16"/>
          <p:cNvCxnSpPr>
            <a:stCxn id="97" idx="3"/>
            <a:endCxn id="98" idx="1"/>
          </p:cNvCxnSpPr>
          <p:nvPr/>
        </p:nvCxnSpPr>
        <p:spPr>
          <a:xfrm flipH="1" rot="10800000">
            <a:off x="4563288" y="4104075"/>
            <a:ext cx="1042500" cy="2100"/>
          </a:xfrm>
          <a:prstGeom prst="straightConnector1">
            <a:avLst/>
          </a:prstGeom>
          <a:noFill/>
          <a:ln cap="flat" cmpd="sng" w="19050">
            <a:solidFill>
              <a:srgbClr val="EA9999"/>
            </a:solidFill>
            <a:prstDash val="lgDashDot"/>
            <a:round/>
            <a:headEnd len="med" w="med" type="none"/>
            <a:tailEnd len="med" w="med" type="none"/>
          </a:ln>
        </p:spPr>
      </p:cxnSp>
      <p:cxnSp>
        <p:nvCxnSpPr>
          <p:cNvPr id="100" name="Google Shape;100;p16"/>
          <p:cNvCxnSpPr/>
          <p:nvPr/>
        </p:nvCxnSpPr>
        <p:spPr>
          <a:xfrm flipH="1" rot="10800000">
            <a:off x="4563288" y="4043475"/>
            <a:ext cx="600" cy="138900"/>
          </a:xfrm>
          <a:prstGeom prst="straightConnector1">
            <a:avLst/>
          </a:prstGeom>
          <a:noFill/>
          <a:ln cap="flat" cmpd="sng" w="28575">
            <a:solidFill>
              <a:srgbClr val="EA9999"/>
            </a:solidFill>
            <a:prstDash val="solid"/>
            <a:round/>
            <a:headEnd len="med" w="med" type="none"/>
            <a:tailEnd len="med" w="med" type="none"/>
          </a:ln>
        </p:spPr>
      </p:cxnSp>
      <p:sp>
        <p:nvSpPr>
          <p:cNvPr id="101" name="Google Shape;101;p16"/>
          <p:cNvSpPr txBox="1"/>
          <p:nvPr/>
        </p:nvSpPr>
        <p:spPr>
          <a:xfrm>
            <a:off x="5198862" y="4475982"/>
            <a:ext cx="170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E06666"/>
                </a:solidFill>
              </a:rPr>
              <a:t>Roadblocks</a:t>
            </a:r>
            <a:endParaRPr sz="1200">
              <a:solidFill>
                <a:srgbClr val="E06666"/>
              </a:solidFill>
            </a:endParaRPr>
          </a:p>
        </p:txBody>
      </p:sp>
      <p:sp>
        <p:nvSpPr>
          <p:cNvPr id="102" name="Google Shape;102;p16"/>
          <p:cNvSpPr txBox="1"/>
          <p:nvPr/>
        </p:nvSpPr>
        <p:spPr>
          <a:xfrm>
            <a:off x="3119063" y="1491375"/>
            <a:ext cx="3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a:t>
            </a:r>
            <a:endParaRPr>
              <a:solidFill>
                <a:srgbClr val="FF0000"/>
              </a:solidFill>
            </a:endParaRPr>
          </a:p>
        </p:txBody>
      </p:sp>
      <p:sp>
        <p:nvSpPr>
          <p:cNvPr id="103" name="Google Shape;103;p16"/>
          <p:cNvSpPr txBox="1"/>
          <p:nvPr/>
        </p:nvSpPr>
        <p:spPr>
          <a:xfrm>
            <a:off x="5128558" y="2819567"/>
            <a:ext cx="3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a:t>
            </a:r>
            <a:endParaRPr>
              <a:solidFill>
                <a:srgbClr val="FF0000"/>
              </a:solidFill>
            </a:endParaRPr>
          </a:p>
        </p:txBody>
      </p:sp>
      <p:cxnSp>
        <p:nvCxnSpPr>
          <p:cNvPr id="104" name="Google Shape;104;p16"/>
          <p:cNvCxnSpPr>
            <a:stCxn id="97" idx="1"/>
            <a:endCxn id="80" idx="2"/>
          </p:cNvCxnSpPr>
          <p:nvPr/>
        </p:nvCxnSpPr>
        <p:spPr>
          <a:xfrm rot="10800000">
            <a:off x="1021713" y="2600175"/>
            <a:ext cx="2742000" cy="1506000"/>
          </a:xfrm>
          <a:prstGeom prst="bentConnector2">
            <a:avLst/>
          </a:prstGeom>
          <a:noFill/>
          <a:ln cap="flat" cmpd="sng" w="19050">
            <a:solidFill>
              <a:srgbClr val="6AA84F"/>
            </a:solidFill>
            <a:prstDash val="lgDash"/>
            <a:round/>
            <a:headEnd len="med" w="med" type="none"/>
            <a:tailEnd len="med" w="med" type="triangle"/>
          </a:ln>
        </p:spPr>
      </p:cxnSp>
      <p:sp>
        <p:nvSpPr>
          <p:cNvPr id="105" name="Google Shape;105;p16"/>
          <p:cNvSpPr txBox="1"/>
          <p:nvPr/>
        </p:nvSpPr>
        <p:spPr>
          <a:xfrm>
            <a:off x="2270775" y="2187225"/>
            <a:ext cx="12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666666"/>
                </a:solidFill>
                <a:highlight>
                  <a:schemeClr val="lt1"/>
                </a:highlight>
              </a:rPr>
              <a:t>application information also goes to</a:t>
            </a:r>
            <a:endParaRPr sz="800">
              <a:solidFill>
                <a:srgbClr val="666666"/>
              </a:solidFill>
              <a:highlight>
                <a:schemeClr val="lt1"/>
              </a:highlight>
            </a:endParaRPr>
          </a:p>
        </p:txBody>
      </p:sp>
      <p:sp>
        <p:nvSpPr>
          <p:cNvPr id="106" name="Google Shape;106;p16"/>
          <p:cNvSpPr txBox="1"/>
          <p:nvPr/>
        </p:nvSpPr>
        <p:spPr>
          <a:xfrm>
            <a:off x="3530949" y="2572273"/>
            <a:ext cx="117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666666"/>
                </a:solidFill>
                <a:highlight>
                  <a:schemeClr val="lt1"/>
                </a:highlight>
              </a:rPr>
              <a:t>assess and complete</a:t>
            </a:r>
            <a:endParaRPr sz="800">
              <a:solidFill>
                <a:srgbClr val="666666"/>
              </a:solidFill>
              <a:highlight>
                <a:schemeClr val="lt1"/>
              </a:highlight>
            </a:endParaRPr>
          </a:p>
        </p:txBody>
      </p:sp>
      <p:sp>
        <p:nvSpPr>
          <p:cNvPr id="107" name="Google Shape;107;p16"/>
          <p:cNvSpPr txBox="1"/>
          <p:nvPr/>
        </p:nvSpPr>
        <p:spPr>
          <a:xfrm>
            <a:off x="2092800" y="3835875"/>
            <a:ext cx="127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highlight>
                  <a:schemeClr val="lt1"/>
                </a:highlight>
              </a:rPr>
              <a:t>recognises progress towards the</a:t>
            </a:r>
            <a:endParaRPr sz="900">
              <a:highlight>
                <a:schemeClr val="lt1"/>
              </a:highlight>
            </a:endParaRPr>
          </a:p>
        </p:txBody>
      </p:sp>
      <p:sp>
        <p:nvSpPr>
          <p:cNvPr id="108" name="Google Shape;108;p16"/>
          <p:cNvSpPr txBox="1"/>
          <p:nvPr/>
        </p:nvSpPr>
        <p:spPr>
          <a:xfrm>
            <a:off x="3616908" y="901492"/>
            <a:ext cx="11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4"/>
                </a:solidFill>
              </a:rPr>
              <a:t>Add Value</a:t>
            </a:r>
            <a:endParaRPr>
              <a:solidFill>
                <a:schemeClr val="accent4"/>
              </a:solidFill>
            </a:endParaRPr>
          </a:p>
        </p:txBody>
      </p:sp>
      <p:sp>
        <p:nvSpPr>
          <p:cNvPr id="109" name="Google Shape;109;p16"/>
          <p:cNvSpPr txBox="1"/>
          <p:nvPr/>
        </p:nvSpPr>
        <p:spPr>
          <a:xfrm>
            <a:off x="463045" y="966355"/>
            <a:ext cx="11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4"/>
                </a:solidFill>
              </a:rPr>
              <a:t>Empathy</a:t>
            </a:r>
            <a:endParaRPr>
              <a:solidFill>
                <a:schemeClr val="accent4"/>
              </a:solidFill>
            </a:endParaRPr>
          </a:p>
        </p:txBody>
      </p:sp>
      <p:sp>
        <p:nvSpPr>
          <p:cNvPr id="110" name="Google Shape;110;p16"/>
          <p:cNvSpPr/>
          <p:nvPr/>
        </p:nvSpPr>
        <p:spPr>
          <a:xfrm>
            <a:off x="522375" y="3622125"/>
            <a:ext cx="1016700" cy="89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6"/>
          <p:cNvPicPr preferRelativeResize="0"/>
          <p:nvPr/>
        </p:nvPicPr>
        <p:blipFill>
          <a:blip r:embed="rId9">
            <a:alphaModFix/>
          </a:blip>
          <a:stretch>
            <a:fillRect/>
          </a:stretch>
        </p:blipFill>
        <p:spPr>
          <a:xfrm>
            <a:off x="617652" y="3688800"/>
            <a:ext cx="799575" cy="799575"/>
          </a:xfrm>
          <a:prstGeom prst="rect">
            <a:avLst/>
          </a:prstGeom>
          <a:noFill/>
          <a:ln>
            <a:noFill/>
          </a:ln>
        </p:spPr>
      </p:pic>
      <p:sp>
        <p:nvSpPr>
          <p:cNvPr id="112" name="Google Shape;112;p16"/>
          <p:cNvSpPr txBox="1"/>
          <p:nvPr/>
        </p:nvSpPr>
        <p:spPr>
          <a:xfrm>
            <a:off x="541850" y="2834075"/>
            <a:ext cx="799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highlight>
                  <a:schemeClr val="lt1"/>
                </a:highlight>
              </a:rPr>
              <a:t>give back to </a:t>
            </a:r>
            <a:endParaRPr sz="800">
              <a:highlight>
                <a:schemeClr val="lt1"/>
              </a:highlight>
            </a:endParaRPr>
          </a:p>
        </p:txBody>
      </p:sp>
      <p:sp>
        <p:nvSpPr>
          <p:cNvPr id="113" name="Google Shape;113;p16"/>
          <p:cNvSpPr txBox="1"/>
          <p:nvPr/>
        </p:nvSpPr>
        <p:spPr>
          <a:xfrm>
            <a:off x="310998" y="4515825"/>
            <a:ext cx="12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4"/>
                </a:solidFill>
              </a:rPr>
              <a:t>Sustainability</a:t>
            </a:r>
            <a:endParaRPr>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1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p:nvPr/>
        </p:nvSpPr>
        <p:spPr>
          <a:xfrm>
            <a:off x="1587151" y="3225026"/>
            <a:ext cx="4271100" cy="1279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ph type="title"/>
          </p:nvPr>
        </p:nvSpPr>
        <p:spPr>
          <a:xfrm>
            <a:off x="5075" y="64000"/>
            <a:ext cx="894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620"/>
              <a:t>Current Process</a:t>
            </a:r>
            <a:endParaRPr sz="2620"/>
          </a:p>
        </p:txBody>
      </p:sp>
      <p:pic>
        <p:nvPicPr>
          <p:cNvPr id="120" name="Google Shape;120;p17"/>
          <p:cNvPicPr preferRelativeResize="0"/>
          <p:nvPr/>
        </p:nvPicPr>
        <p:blipFill rotWithShape="1">
          <a:blip r:embed="rId3">
            <a:alphaModFix/>
          </a:blip>
          <a:srcRect b="17804" l="4840" r="77436" t="10602"/>
          <a:stretch/>
        </p:blipFill>
        <p:spPr>
          <a:xfrm>
            <a:off x="483050" y="517050"/>
            <a:ext cx="674956" cy="866500"/>
          </a:xfrm>
          <a:prstGeom prst="rect">
            <a:avLst/>
          </a:prstGeom>
          <a:noFill/>
          <a:ln>
            <a:noFill/>
          </a:ln>
        </p:spPr>
      </p:pic>
      <p:pic>
        <p:nvPicPr>
          <p:cNvPr id="121" name="Google Shape;121;p17"/>
          <p:cNvPicPr preferRelativeResize="0"/>
          <p:nvPr/>
        </p:nvPicPr>
        <p:blipFill rotWithShape="1">
          <a:blip r:embed="rId4">
            <a:alphaModFix/>
          </a:blip>
          <a:srcRect b="23796" l="27093" r="27093" t="23485"/>
          <a:stretch/>
        </p:blipFill>
        <p:spPr>
          <a:xfrm>
            <a:off x="1858675" y="1292975"/>
            <a:ext cx="753025" cy="866494"/>
          </a:xfrm>
          <a:prstGeom prst="rect">
            <a:avLst/>
          </a:prstGeom>
          <a:noFill/>
          <a:ln>
            <a:noFill/>
          </a:ln>
        </p:spPr>
      </p:pic>
      <p:sp>
        <p:nvSpPr>
          <p:cNvPr id="122" name="Google Shape;122;p17"/>
          <p:cNvSpPr txBox="1"/>
          <p:nvPr/>
        </p:nvSpPr>
        <p:spPr>
          <a:xfrm>
            <a:off x="214913" y="116850"/>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Wool Weaver</a:t>
            </a:r>
            <a:endParaRPr/>
          </a:p>
        </p:txBody>
      </p:sp>
      <p:sp>
        <p:nvSpPr>
          <p:cNvPr id="123" name="Google Shape;123;p17"/>
          <p:cNvSpPr txBox="1"/>
          <p:nvPr/>
        </p:nvSpPr>
        <p:spPr>
          <a:xfrm>
            <a:off x="1643363" y="896600"/>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Application</a:t>
            </a:r>
            <a:endParaRPr/>
          </a:p>
        </p:txBody>
      </p:sp>
      <p:sp>
        <p:nvSpPr>
          <p:cNvPr id="124" name="Google Shape;124;p17"/>
          <p:cNvSpPr txBox="1"/>
          <p:nvPr/>
        </p:nvSpPr>
        <p:spPr>
          <a:xfrm>
            <a:off x="4151913" y="920350"/>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Unsuccessful</a:t>
            </a:r>
            <a:r>
              <a:rPr lang="en-GB"/>
              <a:t> </a:t>
            </a:r>
            <a:endParaRPr/>
          </a:p>
        </p:txBody>
      </p:sp>
      <p:sp>
        <p:nvSpPr>
          <p:cNvPr id="125" name="Google Shape;125;p17"/>
          <p:cNvSpPr txBox="1"/>
          <p:nvPr/>
        </p:nvSpPr>
        <p:spPr>
          <a:xfrm>
            <a:off x="6489688" y="882675"/>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Impact</a:t>
            </a:r>
            <a:endParaRPr/>
          </a:p>
        </p:txBody>
      </p:sp>
      <p:pic>
        <p:nvPicPr>
          <p:cNvPr id="126" name="Google Shape;126;p17"/>
          <p:cNvPicPr preferRelativeResize="0"/>
          <p:nvPr/>
        </p:nvPicPr>
        <p:blipFill rotWithShape="1">
          <a:blip r:embed="rId5">
            <a:alphaModFix/>
          </a:blip>
          <a:srcRect b="27362" l="26282" r="24830" t="17791"/>
          <a:stretch/>
        </p:blipFill>
        <p:spPr>
          <a:xfrm>
            <a:off x="6717194" y="1191650"/>
            <a:ext cx="864105" cy="1044025"/>
          </a:xfrm>
          <a:prstGeom prst="rect">
            <a:avLst/>
          </a:prstGeom>
          <a:noFill/>
          <a:ln>
            <a:noFill/>
          </a:ln>
        </p:spPr>
      </p:pic>
      <p:pic>
        <p:nvPicPr>
          <p:cNvPr id="127" name="Google Shape;127;p17"/>
          <p:cNvPicPr preferRelativeResize="0"/>
          <p:nvPr/>
        </p:nvPicPr>
        <p:blipFill rotWithShape="1">
          <a:blip r:embed="rId6">
            <a:alphaModFix/>
          </a:blip>
          <a:srcRect b="15608" l="16957" r="17972" t="12958"/>
          <a:stretch/>
        </p:blipFill>
        <p:spPr>
          <a:xfrm>
            <a:off x="4284776" y="1316725"/>
            <a:ext cx="936153" cy="831300"/>
          </a:xfrm>
          <a:prstGeom prst="rect">
            <a:avLst/>
          </a:prstGeom>
          <a:noFill/>
          <a:ln>
            <a:noFill/>
          </a:ln>
        </p:spPr>
      </p:pic>
      <p:pic>
        <p:nvPicPr>
          <p:cNvPr id="128" name="Google Shape;128;p17"/>
          <p:cNvPicPr preferRelativeResize="0"/>
          <p:nvPr/>
        </p:nvPicPr>
        <p:blipFill>
          <a:blip r:embed="rId7">
            <a:alphaModFix amt="70000"/>
          </a:blip>
          <a:stretch>
            <a:fillRect/>
          </a:stretch>
        </p:blipFill>
        <p:spPr>
          <a:xfrm>
            <a:off x="6662163" y="3577075"/>
            <a:ext cx="799575" cy="799575"/>
          </a:xfrm>
          <a:prstGeom prst="rect">
            <a:avLst/>
          </a:prstGeom>
          <a:noFill/>
          <a:ln>
            <a:noFill/>
          </a:ln>
        </p:spPr>
      </p:pic>
      <p:sp>
        <p:nvSpPr>
          <p:cNvPr id="129" name="Google Shape;129;p17"/>
          <p:cNvSpPr txBox="1"/>
          <p:nvPr/>
        </p:nvSpPr>
        <p:spPr>
          <a:xfrm>
            <a:off x="6462611" y="3230638"/>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6AA84F"/>
                </a:solidFill>
              </a:rPr>
              <a:t>Report Card</a:t>
            </a:r>
            <a:endParaRPr b="1">
              <a:solidFill>
                <a:srgbClr val="6AA84F"/>
              </a:solidFill>
            </a:endParaRPr>
          </a:p>
        </p:txBody>
      </p:sp>
      <p:pic>
        <p:nvPicPr>
          <p:cNvPr id="130" name="Google Shape;130;p17"/>
          <p:cNvPicPr preferRelativeResize="0"/>
          <p:nvPr/>
        </p:nvPicPr>
        <p:blipFill rotWithShape="1">
          <a:blip r:embed="rId8">
            <a:alphaModFix/>
          </a:blip>
          <a:srcRect b="41044" l="12476" r="11771" t="22305"/>
          <a:stretch/>
        </p:blipFill>
        <p:spPr>
          <a:xfrm>
            <a:off x="1643380" y="3779660"/>
            <a:ext cx="1096095" cy="572700"/>
          </a:xfrm>
          <a:prstGeom prst="rect">
            <a:avLst/>
          </a:prstGeom>
          <a:noFill/>
          <a:ln>
            <a:noFill/>
          </a:ln>
        </p:spPr>
      </p:pic>
      <p:pic>
        <p:nvPicPr>
          <p:cNvPr id="131" name="Google Shape;131;p17"/>
          <p:cNvPicPr preferRelativeResize="0"/>
          <p:nvPr/>
        </p:nvPicPr>
        <p:blipFill rotWithShape="1">
          <a:blip r:embed="rId9">
            <a:alphaModFix/>
          </a:blip>
          <a:srcRect b="23447" l="17050" r="22402" t="22213"/>
          <a:stretch/>
        </p:blipFill>
        <p:spPr>
          <a:xfrm>
            <a:off x="4587775" y="3546616"/>
            <a:ext cx="936300" cy="840337"/>
          </a:xfrm>
          <a:prstGeom prst="rect">
            <a:avLst/>
          </a:prstGeom>
          <a:noFill/>
          <a:ln>
            <a:noFill/>
          </a:ln>
        </p:spPr>
      </p:pic>
      <p:pic>
        <p:nvPicPr>
          <p:cNvPr id="132" name="Google Shape;132;p17"/>
          <p:cNvPicPr preferRelativeResize="0"/>
          <p:nvPr/>
        </p:nvPicPr>
        <p:blipFill rotWithShape="1">
          <a:blip r:embed="rId10">
            <a:alphaModFix/>
          </a:blip>
          <a:srcRect b="14163" l="30415" r="32577" t="22121"/>
          <a:stretch/>
        </p:blipFill>
        <p:spPr>
          <a:xfrm>
            <a:off x="3194223" y="3707812"/>
            <a:ext cx="753024" cy="729265"/>
          </a:xfrm>
          <a:prstGeom prst="rect">
            <a:avLst/>
          </a:prstGeom>
          <a:noFill/>
          <a:ln>
            <a:noFill/>
          </a:ln>
        </p:spPr>
      </p:pic>
      <p:sp>
        <p:nvSpPr>
          <p:cNvPr id="133" name="Google Shape;133;p17"/>
          <p:cNvSpPr txBox="1"/>
          <p:nvPr/>
        </p:nvSpPr>
        <p:spPr>
          <a:xfrm>
            <a:off x="2943888" y="3249688"/>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Recognition</a:t>
            </a:r>
            <a:endParaRPr/>
          </a:p>
        </p:txBody>
      </p:sp>
      <p:sp>
        <p:nvSpPr>
          <p:cNvPr id="134" name="Google Shape;134;p17"/>
          <p:cNvSpPr txBox="1"/>
          <p:nvPr/>
        </p:nvSpPr>
        <p:spPr>
          <a:xfrm>
            <a:off x="4447738" y="3223625"/>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Motivation</a:t>
            </a:r>
            <a:endParaRPr/>
          </a:p>
        </p:txBody>
      </p:sp>
      <p:sp>
        <p:nvSpPr>
          <p:cNvPr id="135" name="Google Shape;135;p17"/>
          <p:cNvSpPr txBox="1"/>
          <p:nvPr/>
        </p:nvSpPr>
        <p:spPr>
          <a:xfrm>
            <a:off x="1542113" y="3258200"/>
            <a:ext cx="12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G</a:t>
            </a:r>
            <a:r>
              <a:rPr lang="en-GB"/>
              <a:t>uidance</a:t>
            </a:r>
            <a:endParaRPr/>
          </a:p>
        </p:txBody>
      </p:sp>
      <p:cxnSp>
        <p:nvCxnSpPr>
          <p:cNvPr id="136" name="Google Shape;136;p17"/>
          <p:cNvCxnSpPr/>
          <p:nvPr/>
        </p:nvCxnSpPr>
        <p:spPr>
          <a:xfrm>
            <a:off x="5550" y="2571750"/>
            <a:ext cx="9132900" cy="0"/>
          </a:xfrm>
          <a:prstGeom prst="straightConnector1">
            <a:avLst/>
          </a:prstGeom>
          <a:noFill/>
          <a:ln cap="flat" cmpd="sng" w="28575">
            <a:solidFill>
              <a:schemeClr val="dk2"/>
            </a:solidFill>
            <a:prstDash val="lgDash"/>
            <a:round/>
            <a:headEnd len="med" w="med" type="none"/>
            <a:tailEnd len="med" w="med" type="none"/>
          </a:ln>
        </p:spPr>
      </p:cxnSp>
      <p:sp>
        <p:nvSpPr>
          <p:cNvPr id="137" name="Google Shape;137;p17"/>
          <p:cNvSpPr txBox="1"/>
          <p:nvPr>
            <p:ph type="title"/>
          </p:nvPr>
        </p:nvSpPr>
        <p:spPr>
          <a:xfrm>
            <a:off x="214925" y="4506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4"/>
                </a:solidFill>
              </a:rPr>
              <a:t>Our Intervention</a:t>
            </a:r>
            <a:endParaRPr>
              <a:solidFill>
                <a:schemeClr val="accent4"/>
              </a:solidFill>
            </a:endParaRPr>
          </a:p>
        </p:txBody>
      </p:sp>
      <p:sp>
        <p:nvSpPr>
          <p:cNvPr id="138" name="Google Shape;138;p17"/>
          <p:cNvSpPr/>
          <p:nvPr/>
        </p:nvSpPr>
        <p:spPr>
          <a:xfrm>
            <a:off x="3194225" y="1465188"/>
            <a:ext cx="560100" cy="278100"/>
          </a:xfrm>
          <a:prstGeom prs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672400" y="1465175"/>
            <a:ext cx="560100" cy="278100"/>
          </a:xfrm>
          <a:prstGeom prs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799225" y="1557100"/>
            <a:ext cx="936300" cy="2449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flipH="1">
            <a:off x="5910825" y="3725575"/>
            <a:ext cx="560100" cy="278100"/>
          </a:xfrm>
          <a:prstGeom prs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10800000">
            <a:off x="369550" y="1465175"/>
            <a:ext cx="906600" cy="24870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The Prototype</a:t>
            </a:r>
            <a:endParaRPr b="1" sz="2720"/>
          </a:p>
        </p:txBody>
      </p:sp>
      <p:sp>
        <p:nvSpPr>
          <p:cNvPr id="148" name="Google Shape;148;p18"/>
          <p:cNvSpPr txBox="1"/>
          <p:nvPr>
            <p:ph idx="1" type="body"/>
          </p:nvPr>
        </p:nvSpPr>
        <p:spPr>
          <a:xfrm>
            <a:off x="311700" y="1152475"/>
            <a:ext cx="2576400" cy="461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Report Card</a:t>
            </a:r>
            <a:endParaRPr/>
          </a:p>
        </p:txBody>
      </p:sp>
      <p:sp>
        <p:nvSpPr>
          <p:cNvPr id="149" name="Google Shape;149;p18"/>
          <p:cNvSpPr txBox="1"/>
          <p:nvPr/>
        </p:nvSpPr>
        <p:spPr>
          <a:xfrm>
            <a:off x="2888100" y="1152475"/>
            <a:ext cx="21729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CC0000"/>
              </a:buClr>
              <a:buSzPts val="1800"/>
              <a:buChar char="●"/>
            </a:pPr>
            <a:r>
              <a:rPr lang="en-GB" sz="1800">
                <a:solidFill>
                  <a:srgbClr val="CC0000"/>
                </a:solidFill>
              </a:rPr>
              <a:t>SDG Explainer</a:t>
            </a:r>
            <a:endParaRPr>
              <a:solidFill>
                <a:srgbClr val="CC0000"/>
              </a:solidFill>
            </a:endParaRPr>
          </a:p>
        </p:txBody>
      </p:sp>
      <p:sp>
        <p:nvSpPr>
          <p:cNvPr id="150" name="Google Shape;150;p18"/>
          <p:cNvSpPr txBox="1"/>
          <p:nvPr/>
        </p:nvSpPr>
        <p:spPr>
          <a:xfrm>
            <a:off x="5568300" y="1152475"/>
            <a:ext cx="3575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CC0000"/>
              </a:buClr>
              <a:buSzPts val="1800"/>
              <a:buChar char="●"/>
            </a:pPr>
            <a:r>
              <a:rPr lang="en-GB" sz="1800">
                <a:solidFill>
                  <a:srgbClr val="CC0000"/>
                </a:solidFill>
              </a:rPr>
              <a:t>SDG Progress Certificate</a:t>
            </a:r>
            <a:endParaRPr>
              <a:solidFill>
                <a:srgbClr val="CC0000"/>
              </a:solidFill>
            </a:endParaRPr>
          </a:p>
        </p:txBody>
      </p:sp>
      <p:pic>
        <p:nvPicPr>
          <p:cNvPr id="151" name="Google Shape;151;p18"/>
          <p:cNvPicPr preferRelativeResize="0"/>
          <p:nvPr/>
        </p:nvPicPr>
        <p:blipFill>
          <a:blip r:embed="rId3">
            <a:alphaModFix/>
          </a:blip>
          <a:stretch>
            <a:fillRect/>
          </a:stretch>
        </p:blipFill>
        <p:spPr>
          <a:xfrm>
            <a:off x="363624" y="1904100"/>
            <a:ext cx="2172900" cy="2778593"/>
          </a:xfrm>
          <a:prstGeom prst="rect">
            <a:avLst/>
          </a:prstGeom>
          <a:noFill/>
          <a:ln>
            <a:noFill/>
          </a:ln>
        </p:spPr>
      </p:pic>
      <p:pic>
        <p:nvPicPr>
          <p:cNvPr id="152" name="Google Shape;152;p18"/>
          <p:cNvPicPr preferRelativeResize="0"/>
          <p:nvPr/>
        </p:nvPicPr>
        <p:blipFill rotWithShape="1">
          <a:blip r:embed="rId4">
            <a:alphaModFix/>
          </a:blip>
          <a:srcRect b="10739" l="17828" r="18199" t="11493"/>
          <a:stretch/>
        </p:blipFill>
        <p:spPr>
          <a:xfrm>
            <a:off x="2998850" y="2266903"/>
            <a:ext cx="2466473" cy="1754434"/>
          </a:xfrm>
          <a:prstGeom prst="rect">
            <a:avLst/>
          </a:prstGeom>
          <a:noFill/>
          <a:ln>
            <a:noFill/>
          </a:ln>
        </p:spPr>
      </p:pic>
      <p:pic>
        <p:nvPicPr>
          <p:cNvPr id="153" name="Google Shape;153;p18"/>
          <p:cNvPicPr preferRelativeResize="0"/>
          <p:nvPr/>
        </p:nvPicPr>
        <p:blipFill>
          <a:blip r:embed="rId5">
            <a:alphaModFix/>
          </a:blip>
          <a:stretch>
            <a:fillRect/>
          </a:stretch>
        </p:blipFill>
        <p:spPr>
          <a:xfrm>
            <a:off x="5927659" y="2039975"/>
            <a:ext cx="2856980" cy="2208301"/>
          </a:xfrm>
          <a:prstGeom prst="rect">
            <a:avLst/>
          </a:prstGeom>
          <a:noFill/>
          <a:ln>
            <a:noFill/>
          </a:ln>
        </p:spPr>
      </p:pic>
      <p:sp>
        <p:nvSpPr>
          <p:cNvPr id="154" name="Google Shape;154;p18"/>
          <p:cNvSpPr/>
          <p:nvPr/>
        </p:nvSpPr>
        <p:spPr>
          <a:xfrm>
            <a:off x="2867137" y="2168300"/>
            <a:ext cx="2708400" cy="19548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GB" sz="2720">
                <a:solidFill>
                  <a:srgbClr val="000000"/>
                </a:solidFill>
              </a:rPr>
              <a:t>Initial Prototype - Visualisation</a:t>
            </a:r>
            <a:endParaRPr b="1" sz="2720">
              <a:solidFill>
                <a:srgbClr val="000000"/>
              </a:solidFill>
            </a:endParaRPr>
          </a:p>
          <a:p>
            <a:pPr indent="0" lvl="0" marL="0" rtl="0" algn="l">
              <a:spcBef>
                <a:spcPts val="0"/>
              </a:spcBef>
              <a:spcAft>
                <a:spcPts val="0"/>
              </a:spcAft>
              <a:buSzPts val="990"/>
              <a:buNone/>
            </a:pPr>
            <a:r>
              <a:t/>
            </a:r>
            <a:endParaRPr sz="2520">
              <a:solidFill>
                <a:srgbClr val="000000"/>
              </a:solidFill>
            </a:endParaRPr>
          </a:p>
        </p:txBody>
      </p:sp>
      <p:sp>
        <p:nvSpPr>
          <p:cNvPr id="160" name="Google Shape;16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Scoring based on comparison of data using Banksia criteria</a:t>
            </a:r>
            <a:endParaRPr/>
          </a:p>
          <a:p>
            <a:pPr indent="0" lvl="0" marL="457200" rtl="0" algn="l">
              <a:spcBef>
                <a:spcPts val="1200"/>
              </a:spcBef>
              <a:spcAft>
                <a:spcPts val="1200"/>
              </a:spcAft>
              <a:buNone/>
            </a:pPr>
            <a:r>
              <a:t/>
            </a:r>
            <a:endParaRPr/>
          </a:p>
        </p:txBody>
      </p:sp>
      <p:pic>
        <p:nvPicPr>
          <p:cNvPr id="161" name="Google Shape;161;p19"/>
          <p:cNvPicPr preferRelativeResize="0"/>
          <p:nvPr/>
        </p:nvPicPr>
        <p:blipFill>
          <a:blip r:embed="rId3">
            <a:alphaModFix/>
          </a:blip>
          <a:stretch>
            <a:fillRect/>
          </a:stretch>
        </p:blipFill>
        <p:spPr>
          <a:xfrm>
            <a:off x="944875" y="2358778"/>
            <a:ext cx="6431176" cy="1984625"/>
          </a:xfrm>
          <a:prstGeom prst="rect">
            <a:avLst/>
          </a:prstGeom>
          <a:noFill/>
          <a:ln>
            <a:noFill/>
          </a:ln>
        </p:spPr>
      </p:pic>
      <p:cxnSp>
        <p:nvCxnSpPr>
          <p:cNvPr id="162" name="Google Shape;162;p19"/>
          <p:cNvCxnSpPr/>
          <p:nvPr/>
        </p:nvCxnSpPr>
        <p:spPr>
          <a:xfrm>
            <a:off x="3785625" y="2670050"/>
            <a:ext cx="676800" cy="2925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19"/>
          <p:cNvCxnSpPr/>
          <p:nvPr/>
        </p:nvCxnSpPr>
        <p:spPr>
          <a:xfrm>
            <a:off x="5321800" y="2551175"/>
            <a:ext cx="183000" cy="6585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19"/>
          <p:cNvCxnSpPr/>
          <p:nvPr/>
        </p:nvCxnSpPr>
        <p:spPr>
          <a:xfrm flipH="1">
            <a:off x="6236225" y="2395725"/>
            <a:ext cx="210300" cy="4845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19"/>
          <p:cNvSpPr txBox="1"/>
          <p:nvPr/>
        </p:nvSpPr>
        <p:spPr>
          <a:xfrm>
            <a:off x="3127250" y="2269850"/>
            <a:ext cx="10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Average</a:t>
            </a:r>
            <a:endParaRPr/>
          </a:p>
        </p:txBody>
      </p:sp>
      <p:sp>
        <p:nvSpPr>
          <p:cNvPr id="166" name="Google Shape;166;p19"/>
          <p:cNvSpPr txBox="1"/>
          <p:nvPr/>
        </p:nvSpPr>
        <p:spPr>
          <a:xfrm>
            <a:off x="4869250" y="1956150"/>
            <a:ext cx="10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Your position</a:t>
            </a:r>
            <a:endParaRPr/>
          </a:p>
        </p:txBody>
      </p:sp>
      <p:sp>
        <p:nvSpPr>
          <p:cNvPr id="167" name="Google Shape;167;p19"/>
          <p:cNvSpPr txBox="1"/>
          <p:nvPr/>
        </p:nvSpPr>
        <p:spPr>
          <a:xfrm>
            <a:off x="6009200" y="1564425"/>
            <a:ext cx="154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Best organisation’s position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817113" y="161850"/>
            <a:ext cx="521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GB" sz="2720">
                <a:solidFill>
                  <a:srgbClr val="000000"/>
                </a:solidFill>
              </a:rPr>
              <a:t>Initial Prototype - Report Card</a:t>
            </a:r>
            <a:endParaRPr b="1" sz="2720">
              <a:solidFill>
                <a:srgbClr val="000000"/>
              </a:solidFill>
            </a:endParaRPr>
          </a:p>
          <a:p>
            <a:pPr indent="0" lvl="0" marL="0" rtl="0" algn="l">
              <a:spcBef>
                <a:spcPts val="0"/>
              </a:spcBef>
              <a:spcAft>
                <a:spcPts val="0"/>
              </a:spcAft>
              <a:buSzPts val="990"/>
              <a:buNone/>
            </a:pPr>
            <a:r>
              <a:t/>
            </a:r>
            <a:endParaRPr sz="2520">
              <a:solidFill>
                <a:srgbClr val="000000"/>
              </a:solidFill>
            </a:endParaRPr>
          </a:p>
        </p:txBody>
      </p:sp>
      <p:grpSp>
        <p:nvGrpSpPr>
          <p:cNvPr id="173" name="Google Shape;173;p20"/>
          <p:cNvGrpSpPr/>
          <p:nvPr/>
        </p:nvGrpSpPr>
        <p:grpSpPr>
          <a:xfrm>
            <a:off x="2840668" y="847775"/>
            <a:ext cx="3172300" cy="4104151"/>
            <a:chOff x="2840668" y="847775"/>
            <a:chExt cx="3172300" cy="4104151"/>
          </a:xfrm>
        </p:grpSpPr>
        <p:pic>
          <p:nvPicPr>
            <p:cNvPr id="174" name="Google Shape;174;p20"/>
            <p:cNvPicPr preferRelativeResize="0"/>
            <p:nvPr/>
          </p:nvPicPr>
          <p:blipFill>
            <a:blip r:embed="rId3">
              <a:alphaModFix/>
            </a:blip>
            <a:stretch>
              <a:fillRect/>
            </a:stretch>
          </p:blipFill>
          <p:spPr>
            <a:xfrm>
              <a:off x="2840668" y="847775"/>
              <a:ext cx="3172300" cy="4104151"/>
            </a:xfrm>
            <a:prstGeom prst="rect">
              <a:avLst/>
            </a:prstGeom>
            <a:noFill/>
            <a:ln>
              <a:noFill/>
            </a:ln>
          </p:spPr>
        </p:pic>
        <p:sp>
          <p:nvSpPr>
            <p:cNvPr id="175" name="Google Shape;175;p20"/>
            <p:cNvSpPr txBox="1"/>
            <p:nvPr/>
          </p:nvSpPr>
          <p:spPr>
            <a:xfrm>
              <a:off x="3405918" y="2094762"/>
              <a:ext cx="204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
                  <a:solidFill>
                    <a:schemeClr val="dk1"/>
                  </a:solidFill>
                  <a:highlight>
                    <a:schemeClr val="lt1"/>
                  </a:highlight>
                  <a:latin typeface="Georgia"/>
                  <a:ea typeface="Georgia"/>
                  <a:cs typeface="Georgia"/>
                  <a:sym typeface="Georgi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3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400">
                <a:solidFill>
                  <a:schemeClr val="dk1"/>
                </a:solidFill>
                <a:highlight>
                  <a:schemeClr val="lt1"/>
                </a:highlight>
                <a:latin typeface="Georgia"/>
                <a:ea typeface="Georgia"/>
                <a:cs typeface="Georgia"/>
                <a:sym typeface="Georgia"/>
              </a:endParaRPr>
            </a:p>
          </p:txBody>
        </p:sp>
        <p:sp>
          <p:nvSpPr>
            <p:cNvPr id="176" name="Google Shape;176;p20"/>
            <p:cNvSpPr txBox="1"/>
            <p:nvPr/>
          </p:nvSpPr>
          <p:spPr>
            <a:xfrm>
              <a:off x="3405918" y="2467262"/>
              <a:ext cx="204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
                  <a:solidFill>
                    <a:schemeClr val="dk1"/>
                  </a:solidFill>
                  <a:highlight>
                    <a:schemeClr val="lt1"/>
                  </a:highlight>
                  <a:latin typeface="Georgia"/>
                  <a:ea typeface="Georgia"/>
                  <a:cs typeface="Georgia"/>
                  <a:sym typeface="Georgi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3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400">
                <a:solidFill>
                  <a:schemeClr val="dk1"/>
                </a:solidFill>
                <a:highlight>
                  <a:schemeClr val="lt1"/>
                </a:highlight>
                <a:latin typeface="Georgia"/>
                <a:ea typeface="Georgia"/>
                <a:cs typeface="Georgia"/>
                <a:sym typeface="Georgia"/>
              </a:endParaRPr>
            </a:p>
          </p:txBody>
        </p:sp>
        <p:sp>
          <p:nvSpPr>
            <p:cNvPr id="177" name="Google Shape;177;p20"/>
            <p:cNvSpPr txBox="1"/>
            <p:nvPr/>
          </p:nvSpPr>
          <p:spPr>
            <a:xfrm>
              <a:off x="3405918" y="3614387"/>
              <a:ext cx="204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
                  <a:solidFill>
                    <a:schemeClr val="dk1"/>
                  </a:solidFill>
                  <a:highlight>
                    <a:schemeClr val="lt1"/>
                  </a:highlight>
                  <a:latin typeface="Georgia"/>
                  <a:ea typeface="Georgia"/>
                  <a:cs typeface="Georgia"/>
                  <a:sym typeface="Georgi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3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400">
                <a:solidFill>
                  <a:schemeClr val="dk1"/>
                </a:solidFill>
                <a:highlight>
                  <a:schemeClr val="lt1"/>
                </a:highlight>
                <a:latin typeface="Georgia"/>
                <a:ea typeface="Georgia"/>
                <a:cs typeface="Georgia"/>
                <a:sym typeface="Georgia"/>
              </a:endParaRPr>
            </a:p>
          </p:txBody>
        </p:sp>
        <p:sp>
          <p:nvSpPr>
            <p:cNvPr id="178" name="Google Shape;178;p20"/>
            <p:cNvSpPr txBox="1"/>
            <p:nvPr/>
          </p:nvSpPr>
          <p:spPr>
            <a:xfrm>
              <a:off x="3405918" y="4028062"/>
              <a:ext cx="204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
                  <a:solidFill>
                    <a:schemeClr val="dk1"/>
                  </a:solidFill>
                  <a:highlight>
                    <a:schemeClr val="lt1"/>
                  </a:highlight>
                  <a:latin typeface="Georgia"/>
                  <a:ea typeface="Georgia"/>
                  <a:cs typeface="Georgia"/>
                  <a:sym typeface="Georgi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3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400">
                <a:solidFill>
                  <a:schemeClr val="dk1"/>
                </a:solidFill>
                <a:highlight>
                  <a:schemeClr val="lt1"/>
                </a:highlight>
                <a:latin typeface="Georgia"/>
                <a:ea typeface="Georgia"/>
                <a:cs typeface="Georgia"/>
                <a:sym typeface="Georgi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1"/>
          <p:cNvPicPr preferRelativeResize="0"/>
          <p:nvPr/>
        </p:nvPicPr>
        <p:blipFill rotWithShape="1">
          <a:blip r:embed="rId3">
            <a:alphaModFix/>
          </a:blip>
          <a:srcRect b="8612" l="15808" r="15965" t="11933"/>
          <a:stretch/>
        </p:blipFill>
        <p:spPr>
          <a:xfrm>
            <a:off x="933950" y="964400"/>
            <a:ext cx="6957501" cy="3940301"/>
          </a:xfrm>
          <a:prstGeom prst="rect">
            <a:avLst/>
          </a:prstGeom>
          <a:noFill/>
          <a:ln>
            <a:noFill/>
          </a:ln>
          <a:effectLst>
            <a:outerShdw blurRad="57150" rotWithShape="0" algn="bl" dir="5400000" dist="19050">
              <a:schemeClr val="lt1"/>
            </a:outerShdw>
          </a:effectLst>
        </p:spPr>
      </p:pic>
      <p:sp>
        <p:nvSpPr>
          <p:cNvPr id="184" name="Google Shape;184;p21"/>
          <p:cNvSpPr txBox="1"/>
          <p:nvPr>
            <p:ph type="title"/>
          </p:nvPr>
        </p:nvSpPr>
        <p:spPr>
          <a:xfrm>
            <a:off x="152400" y="18897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GB" sz="3355">
                <a:solidFill>
                  <a:srgbClr val="000000"/>
                </a:solidFill>
              </a:rPr>
              <a:t>SDG Explainer Document</a:t>
            </a:r>
            <a:endParaRPr b="1" sz="3355">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rotWithShape="1">
          <a:blip r:embed="rId3">
            <a:alphaModFix/>
          </a:blip>
          <a:srcRect b="10739" l="17828" r="18199" t="11493"/>
          <a:stretch/>
        </p:blipFill>
        <p:spPr>
          <a:xfrm>
            <a:off x="1595738" y="814700"/>
            <a:ext cx="5952527" cy="4234049"/>
          </a:xfrm>
          <a:prstGeom prst="rect">
            <a:avLst/>
          </a:prstGeom>
          <a:noFill/>
          <a:ln>
            <a:noFill/>
          </a:ln>
        </p:spPr>
      </p:pic>
      <p:sp>
        <p:nvSpPr>
          <p:cNvPr id="190" name="Google Shape;190;p22"/>
          <p:cNvSpPr txBox="1"/>
          <p:nvPr>
            <p:ph type="title"/>
          </p:nvPr>
        </p:nvSpPr>
        <p:spPr>
          <a:xfrm>
            <a:off x="334600" y="15240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GB" sz="3355">
                <a:solidFill>
                  <a:srgbClr val="000000"/>
                </a:solidFill>
              </a:rPr>
              <a:t>SDG Explainer Document - Example</a:t>
            </a:r>
            <a:endParaRPr b="1" sz="3355">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